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37"/>
  </p:notesMasterIdLst>
  <p:sldIdLst>
    <p:sldId id="672" r:id="rId3"/>
    <p:sldId id="696" r:id="rId4"/>
    <p:sldId id="699" r:id="rId5"/>
    <p:sldId id="559" r:id="rId6"/>
    <p:sldId id="562" r:id="rId7"/>
    <p:sldId id="544" r:id="rId8"/>
    <p:sldId id="707" r:id="rId9"/>
    <p:sldId id="708" r:id="rId10"/>
    <p:sldId id="706" r:id="rId11"/>
    <p:sldId id="676" r:id="rId12"/>
    <p:sldId id="547" r:id="rId13"/>
    <p:sldId id="548" r:id="rId14"/>
    <p:sldId id="549" r:id="rId15"/>
    <p:sldId id="560" r:id="rId16"/>
    <p:sldId id="651" r:id="rId17"/>
    <p:sldId id="571" r:id="rId18"/>
    <p:sldId id="700" r:id="rId19"/>
    <p:sldId id="575" r:id="rId20"/>
    <p:sldId id="709" r:id="rId21"/>
    <p:sldId id="710" r:id="rId22"/>
    <p:sldId id="711" r:id="rId23"/>
    <p:sldId id="712" r:id="rId24"/>
    <p:sldId id="653" r:id="rId25"/>
    <p:sldId id="576" r:id="rId26"/>
    <p:sldId id="723" r:id="rId27"/>
    <p:sldId id="715" r:id="rId28"/>
    <p:sldId id="716" r:id="rId29"/>
    <p:sldId id="718" r:id="rId30"/>
    <p:sldId id="719" r:id="rId31"/>
    <p:sldId id="721" r:id="rId32"/>
    <p:sldId id="720" r:id="rId33"/>
    <p:sldId id="654" r:id="rId34"/>
    <p:sldId id="722" r:id="rId35"/>
    <p:sldId id="698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559"/>
            <p14:sldId id="562"/>
            <p14:sldId id="544"/>
            <p14:sldId id="707"/>
            <p14:sldId id="708"/>
            <p14:sldId id="706"/>
            <p14:sldId id="676"/>
            <p14:sldId id="547"/>
            <p14:sldId id="548"/>
            <p14:sldId id="549"/>
            <p14:sldId id="560"/>
            <p14:sldId id="651"/>
            <p14:sldId id="571"/>
            <p14:sldId id="700"/>
            <p14:sldId id="575"/>
            <p14:sldId id="709"/>
            <p14:sldId id="710"/>
            <p14:sldId id="711"/>
            <p14:sldId id="712"/>
            <p14:sldId id="653"/>
            <p14:sldId id="576"/>
            <p14:sldId id="723"/>
            <p14:sldId id="715"/>
            <p14:sldId id="716"/>
            <p14:sldId id="718"/>
            <p14:sldId id="719"/>
            <p14:sldId id="721"/>
            <p14:sldId id="720"/>
            <p14:sldId id="654"/>
            <p14:sldId id="722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昊" initials="王" lastIdx="4" clrIdx="0">
    <p:extLst>
      <p:ext uri="{19B8F6BF-5375-455C-9EA6-DF929625EA0E}">
        <p15:presenceInfo xmlns:p15="http://schemas.microsoft.com/office/powerpoint/2012/main" userId="6035296d5223db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83" d="100"/>
          <a:sy n="83" d="100"/>
        </p:scale>
        <p:origin x="7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1T09:24:41.730" idx="1">
    <p:pos x="2589" y="302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1T09:24:59.800" idx="2">
    <p:pos x="7240" y="3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1T09:25:12.700" idx="3">
    <p:pos x="4827" y="3390"/>
    <p:text>协议具体内容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1T10:25:42.549" idx="4">
    <p:pos x="6848" y="3107"/>
    <p:text>为什么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89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8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9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77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79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05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64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21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44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128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0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3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7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6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09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3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958" y="1813945"/>
            <a:ext cx="5798382" cy="878840"/>
          </a:xfrm>
        </p:spPr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LoRa</a:t>
            </a:r>
            <a:r>
              <a:rPr lang="zh-CN" altLang="en-US" dirty="0">
                <a:ea typeface="+mn-ea"/>
                <a:cs typeface="+mn-ea"/>
              </a:rPr>
              <a:t>组网综述：研究问题、当前解决方案和未决问题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3" y="935105"/>
            <a:ext cx="5798382" cy="878840"/>
          </a:xfrm>
        </p:spPr>
        <p:txBody>
          <a:bodyPr/>
          <a:lstStyle/>
          <a:p>
            <a:r>
              <a:rPr lang="zh-CN" altLang="en-US">
                <a:ea typeface="+mn-ea"/>
                <a:cs typeface="+mn-ea"/>
              </a:rPr>
              <a:t>汇报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王昊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2020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/07/21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4189677"/>
            <a:ext cx="5757334" cy="725488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solidFill>
                  <a:srgbClr val="445437"/>
                </a:solidFill>
                <a:cs typeface="+mn-ea"/>
              </a:rPr>
              <a:t>LORA</a:t>
            </a:r>
            <a:r>
              <a:rPr lang="zh-CN" altLang="en-US" dirty="0">
                <a:solidFill>
                  <a:srgbClr val="445437"/>
                </a:solidFill>
                <a:cs typeface="+mn-ea"/>
              </a:rPr>
              <a:t>的简要技术背景</a:t>
            </a:r>
            <a:endParaRPr lang="zh-CN" altLang="en-US" spc="0" dirty="0">
              <a:solidFill>
                <a:srgbClr val="445437"/>
              </a:solidFill>
              <a:cs typeface="+mn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TECHNICAL BACKGROUND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7B0B120-C518-4A82-8164-FED53C719AF9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TECHNICAL BACKGROUND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LoRa</a:t>
            </a:r>
            <a:r>
              <a:rPr lang="en-US" altLang="zh-CN" dirty="0">
                <a:ea typeface="+mn-ea"/>
                <a:cs typeface="+mn-ea"/>
              </a:rPr>
              <a:t> Stack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Sub-GHz ISM Band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58AB1-1A9A-4032-9A47-4D5D0CA6B14E}"/>
              </a:ext>
            </a:extLst>
          </p:cNvPr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4922BBA-2D4E-4350-A3EE-5866DDC688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5520D5-8691-47FE-A607-3DB8F32960E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2B74BD-B020-4766-B1D0-3AAEF2208829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C49325-569A-431E-BAEB-564FCAC6998D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>
              <a:extLst>
                <a:ext uri="{FF2B5EF4-FFF2-40B4-BE49-F238E27FC236}">
                  <a16:creationId xmlns:a16="http://schemas.microsoft.com/office/drawing/2014/main" id="{5B8C9489-D326-4FE5-BB83-915D79B2DEF8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>
              <a:extLst>
                <a:ext uri="{FF2B5EF4-FFF2-40B4-BE49-F238E27FC236}">
                  <a16:creationId xmlns:a16="http://schemas.microsoft.com/office/drawing/2014/main" id="{D4107FC8-08DD-4E53-9439-EF5D2241FA5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2F82373F-7F6F-453E-A814-3799AAA8710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BDF79071-EB53-4042-A770-CE6809ADABF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01F6B83-7C36-4090-A2C1-755E2B489D38}"/>
              </a:ext>
            </a:extLst>
          </p:cNvPr>
          <p:cNvSpPr txBox="1"/>
          <p:nvPr/>
        </p:nvSpPr>
        <p:spPr>
          <a:xfrm>
            <a:off x="2075800" y="4442260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err="1">
                <a:solidFill>
                  <a:schemeClr val="accent1"/>
                </a:solidFill>
                <a:cs typeface="+mn-ea"/>
              </a:rPr>
              <a:t>LoRa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1947318" y="4939684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b="1" dirty="0">
                <a:ea typeface="+mn-ea"/>
                <a:cs typeface="+mn-ea"/>
              </a:rPr>
              <a:t>Physical Layer :  </a:t>
            </a:r>
          </a:p>
          <a:p>
            <a:r>
              <a:rPr lang="en-US" altLang="zh-CN" dirty="0">
                <a:ea typeface="+mn-ea"/>
                <a:cs typeface="+mn-ea"/>
              </a:rPr>
              <a:t>Chirp Spread Spectrum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D0DB15-D9D9-46C7-B6B3-C810ADD040E0}"/>
              </a:ext>
            </a:extLst>
          </p:cNvPr>
          <p:cNvGrpSpPr/>
          <p:nvPr/>
        </p:nvGrpSpPr>
        <p:grpSpPr>
          <a:xfrm>
            <a:off x="3061486" y="3140435"/>
            <a:ext cx="953392" cy="908352"/>
            <a:chOff x="1774568" y="3178024"/>
            <a:chExt cx="953392" cy="90835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9AE05CE-0E38-4A85-A17A-C99405D8C05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68E14BF-D1AD-456F-AF3C-B14EDC557D38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0BC9F79D-8FA6-4816-8B47-6AA1CDE7471C}"/>
                </a:ext>
              </a:extLst>
            </p:cNvPr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1249CAA-F1DE-4CA6-965C-07E28C7BE0D7}"/>
              </a:ext>
            </a:extLst>
          </p:cNvPr>
          <p:cNvSpPr txBox="1"/>
          <p:nvPr/>
        </p:nvSpPr>
        <p:spPr>
          <a:xfrm>
            <a:off x="6874558" y="4442260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err="1">
                <a:solidFill>
                  <a:schemeClr val="accent1"/>
                </a:solidFill>
                <a:cs typeface="+mn-ea"/>
              </a:rPr>
              <a:t>LoRaWAN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5CF1E5D-BE93-4157-AC19-3FEB7EF83B16}"/>
              </a:ext>
            </a:extLst>
          </p:cNvPr>
          <p:cNvSpPr txBox="1"/>
          <p:nvPr/>
        </p:nvSpPr>
        <p:spPr>
          <a:xfrm>
            <a:off x="6718382" y="4939684"/>
            <a:ext cx="352630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b="1" dirty="0">
                <a:ea typeface="+mn-ea"/>
                <a:cs typeface="+mn-ea"/>
              </a:rPr>
              <a:t>MAC Layer : </a:t>
            </a:r>
          </a:p>
          <a:p>
            <a:r>
              <a:rPr lang="en-US" altLang="zh-CN" dirty="0">
                <a:ea typeface="+mn-ea"/>
                <a:cs typeface="+mn-ea"/>
              </a:rPr>
              <a:t>ALOHA : Exponential Back-Off </a:t>
            </a:r>
          </a:p>
          <a:p>
            <a:r>
              <a:rPr lang="en-US" altLang="zh-CN" dirty="0">
                <a:ea typeface="+mn-ea"/>
                <a:cs typeface="+mn-ea"/>
              </a:rPr>
              <a:t> TDMA</a:t>
            </a:r>
            <a:r>
              <a:rPr lang="zh-CN" altLang="en-US" dirty="0">
                <a:ea typeface="+mn-ea"/>
                <a:cs typeface="+mn-ea"/>
              </a:rPr>
              <a:t> </a:t>
            </a:r>
            <a:r>
              <a:rPr lang="en-US" altLang="zh-CN" dirty="0">
                <a:ea typeface="+mn-ea"/>
                <a:cs typeface="+mn-ea"/>
              </a:rPr>
              <a:t>:</a:t>
            </a:r>
            <a:r>
              <a:rPr lang="zh-CN" altLang="en-US" dirty="0">
                <a:ea typeface="+mn-ea"/>
                <a:cs typeface="+mn-ea"/>
              </a:rPr>
              <a:t> </a:t>
            </a:r>
            <a:r>
              <a:rPr lang="en-US" altLang="zh-CN" dirty="0">
                <a:ea typeface="+mn-ea"/>
                <a:cs typeface="+mn-ea"/>
              </a:rPr>
              <a:t>Time-Slot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33" name="Group 53">
            <a:extLst>
              <a:ext uri="{FF2B5EF4-FFF2-40B4-BE49-F238E27FC236}">
                <a16:creationId xmlns:a16="http://schemas.microsoft.com/office/drawing/2014/main" id="{2C8CF868-4E71-4B27-9F8D-01532C908355}"/>
              </a:ext>
            </a:extLst>
          </p:cNvPr>
          <p:cNvGrpSpPr/>
          <p:nvPr/>
        </p:nvGrpSpPr>
        <p:grpSpPr>
          <a:xfrm>
            <a:off x="7860245" y="3168214"/>
            <a:ext cx="953392" cy="908352"/>
            <a:chOff x="1774568" y="3178024"/>
            <a:chExt cx="953392" cy="90835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96864CD-5CE7-4B98-86A6-9E3CA213E7C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583C305-D707-4D90-824D-14E8BDC9ADE9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6958643B-E9E1-47C6-88BC-E73105A35D75}"/>
                </a:ext>
              </a:extLst>
            </p:cNvPr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6011CAA-C381-41CC-B034-AB324611E310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TECHNICAL BACKGROUND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8320" y="1120517"/>
            <a:ext cx="6040093" cy="585866"/>
          </a:xfrm>
        </p:spPr>
        <p:txBody>
          <a:bodyPr/>
          <a:lstStyle/>
          <a:p>
            <a:r>
              <a:rPr lang="en-US" altLang="zh-CN">
                <a:ea typeface="+mn-ea"/>
                <a:cs typeface="+mn-ea"/>
              </a:rPr>
              <a:t>Chirp Spread Spectrum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5455" y="1740158"/>
            <a:ext cx="9014690" cy="462755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Frequency Varies </a:t>
            </a:r>
            <a:r>
              <a:rPr lang="en-US" altLang="zh-CN">
                <a:ea typeface="+mn-ea"/>
                <a:cs typeface="+mn-ea"/>
              </a:rPr>
              <a:t>Linearly within </a:t>
            </a:r>
            <a:r>
              <a:rPr lang="en-US" altLang="zh-CN" dirty="0">
                <a:ea typeface="+mn-ea"/>
                <a:cs typeface="+mn-ea"/>
              </a:rPr>
              <a:t>the Available Bandwidth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2E928-8DCA-447B-BD01-1DC90924D07D}"/>
              </a:ext>
            </a:extLst>
          </p:cNvPr>
          <p:cNvSpPr txBox="1"/>
          <p:nvPr/>
        </p:nvSpPr>
        <p:spPr>
          <a:xfrm>
            <a:off x="190469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highlight>
                  <a:srgbClr val="FFFF00"/>
                </a:highlight>
                <a:cs typeface="+mn-ea"/>
              </a:rPr>
              <a:t>Spreading Factor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FFFF00"/>
              </a:highlight>
              <a:uLnTx/>
              <a:uFillTx/>
              <a:latin typeface="Arial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7364D4-7782-4FE8-B4C3-12AA5D0F74B5}"/>
              </a:ext>
            </a:extLst>
          </p:cNvPr>
          <p:cNvSpPr txBox="1"/>
          <p:nvPr/>
        </p:nvSpPr>
        <p:spPr>
          <a:xfrm>
            <a:off x="1801091" y="5216251"/>
            <a:ext cx="254923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Time on Air</a:t>
            </a:r>
          </a:p>
          <a:p>
            <a:r>
              <a:rPr lang="en-US" altLang="zh-CN" dirty="0">
                <a:ea typeface="+mn-ea"/>
                <a:cs typeface="+mn-ea"/>
              </a:rPr>
              <a:t>N</a:t>
            </a:r>
            <a:r>
              <a:rPr lang="en-US" altLang="zh-CN">
                <a:ea typeface="+mn-ea"/>
                <a:cs typeface="+mn-ea"/>
              </a:rPr>
              <a:t>umber of Data </a:t>
            </a:r>
            <a:r>
              <a:rPr lang="en-US" altLang="zh-CN" dirty="0">
                <a:ea typeface="+mn-ea"/>
                <a:cs typeface="+mn-ea"/>
              </a:rPr>
              <a:t>B</a:t>
            </a:r>
            <a:r>
              <a:rPr lang="en-US" altLang="zh-CN">
                <a:ea typeface="+mn-ea"/>
                <a:cs typeface="+mn-ea"/>
              </a:rPr>
              <a:t>its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81C8D8-BC15-4DD1-8B07-322A4F71EBAE}"/>
              </a:ext>
            </a:extLst>
          </p:cNvPr>
          <p:cNvSpPr txBox="1"/>
          <p:nvPr/>
        </p:nvSpPr>
        <p:spPr>
          <a:xfrm>
            <a:off x="493237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Bandwidth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810AE-E396-477D-817C-EB37C9E82555}"/>
              </a:ext>
            </a:extLst>
          </p:cNvPr>
          <p:cNvSpPr txBox="1"/>
          <p:nvPr/>
        </p:nvSpPr>
        <p:spPr>
          <a:xfrm>
            <a:off x="4932370" y="5216251"/>
            <a:ext cx="232726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Data Rate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E806-5F30-41DF-B70C-C2D1A1E8A598}"/>
              </a:ext>
            </a:extLst>
          </p:cNvPr>
          <p:cNvSpPr txBox="1"/>
          <p:nvPr/>
        </p:nvSpPr>
        <p:spPr>
          <a:xfrm>
            <a:off x="7960051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Code Rate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22754-D746-46B0-99D9-C4137092C139}"/>
              </a:ext>
            </a:extLst>
          </p:cNvPr>
          <p:cNvSpPr txBox="1"/>
          <p:nvPr/>
        </p:nvSpPr>
        <p:spPr>
          <a:xfrm>
            <a:off x="7960051" y="5216251"/>
            <a:ext cx="232726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Resilience to Noise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2465A4-A686-42EE-AD5F-2C90EC4244D1}"/>
              </a:ext>
            </a:extLst>
          </p:cNvPr>
          <p:cNvGrpSpPr/>
          <p:nvPr/>
        </p:nvGrpSpPr>
        <p:grpSpPr>
          <a:xfrm>
            <a:off x="664280" y="3127472"/>
            <a:ext cx="10858500" cy="1318308"/>
            <a:chOff x="664280" y="3127472"/>
            <a:chExt cx="10858500" cy="1318308"/>
          </a:xfrm>
        </p:grpSpPr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3E6CFFAF-E704-4489-A4C3-50585E3B6E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257490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6AF02FB5-BC34-4108-A43E-38079FC07F9F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08874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9" name="left-arrowhead_45248">
              <a:extLst>
                <a:ext uri="{FF2B5EF4-FFF2-40B4-BE49-F238E27FC236}">
                  <a16:creationId xmlns:a16="http://schemas.microsoft.com/office/drawing/2014/main" id="{7EA39DB2-EC25-4262-8602-48256A7597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0258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0" name="left-arrowhead_45248">
              <a:extLst>
                <a:ext uri="{FF2B5EF4-FFF2-40B4-BE49-F238E27FC236}">
                  <a16:creationId xmlns:a16="http://schemas.microsoft.com/office/drawing/2014/main" id="{1CF9F4B3-35DB-4A71-86EE-AE9BBE07E3F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11642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1" name="left-arrowhead_45248">
              <a:extLst>
                <a:ext uri="{FF2B5EF4-FFF2-40B4-BE49-F238E27FC236}">
                  <a16:creationId xmlns:a16="http://schemas.microsoft.com/office/drawing/2014/main" id="{A0CE0121-D2E3-4C1A-9B94-B216028BEAC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630267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964FBC6-C6E1-46EF-BA7C-306EAED1B7F8}"/>
                </a:ext>
              </a:extLst>
            </p:cNvPr>
            <p:cNvGrpSpPr/>
            <p:nvPr/>
          </p:nvGrpSpPr>
          <p:grpSpPr>
            <a:xfrm>
              <a:off x="664280" y="4116596"/>
              <a:ext cx="10858500" cy="310896"/>
              <a:chOff x="664280" y="4116596"/>
              <a:chExt cx="10858500" cy="310896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F15FDEA5-A1AE-4027-A3C2-75E1BAE76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427492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06CF629-52B4-4456-B497-BD43E871D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323860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C38B00A-6321-44BD-A1F9-55924B250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220228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919999-4B1C-434A-A87B-EF297C7E5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116596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13160FB-413F-4BE8-BC66-843AB1B4A26B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TECHNICAL BACKGROUND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LoRa</a:t>
            </a:r>
            <a:r>
              <a:rPr lang="en-US" altLang="zh-CN" dirty="0">
                <a:ea typeface="+mn-ea"/>
                <a:cs typeface="+mn-ea"/>
              </a:rPr>
              <a:t> System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Architecture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EC935D-ABFB-4713-B966-280DB9F6937A}"/>
              </a:ext>
            </a:extLst>
          </p:cNvPr>
          <p:cNvGrpSpPr/>
          <p:nvPr/>
        </p:nvGrpSpPr>
        <p:grpSpPr>
          <a:xfrm>
            <a:off x="2987660" y="2655705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5743C131-95FD-4816-8396-7181E504079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59DDF09C-A2B0-48C9-93E7-651E7AF2E13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D49EF6B3-657A-45A5-A4FF-F5500EAB37AD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DF2E7-6DE3-42DE-A98F-F9E896C5DB88}"/>
              </a:ext>
            </a:extLst>
          </p:cNvPr>
          <p:cNvSpPr txBox="1"/>
          <p:nvPr/>
        </p:nvSpPr>
        <p:spPr>
          <a:xfrm>
            <a:off x="660400" y="2426665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End Devices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829ED5-2D20-46AE-A830-4808972D6D94}"/>
              </a:ext>
            </a:extLst>
          </p:cNvPr>
          <p:cNvSpPr txBox="1"/>
          <p:nvPr/>
        </p:nvSpPr>
        <p:spPr>
          <a:xfrm>
            <a:off x="660400" y="2881995"/>
            <a:ext cx="239658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Three Operating Modes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AD4ABC-CC83-4F76-A438-3D709FA2B39D}"/>
              </a:ext>
            </a:extLst>
          </p:cNvPr>
          <p:cNvGrpSpPr/>
          <p:nvPr/>
        </p:nvGrpSpPr>
        <p:grpSpPr>
          <a:xfrm>
            <a:off x="2987660" y="4365820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B6D5E821-3ECA-4A48-B5C9-13EA111EB31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3CD2AD8-AA7C-44A9-8D95-20A07968C91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1EF27DF7-EF85-4498-B99D-0261D3EFEEF7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CE8E7D-0888-4187-8CA3-9AE67310A67C}"/>
              </a:ext>
            </a:extLst>
          </p:cNvPr>
          <p:cNvSpPr txBox="1"/>
          <p:nvPr/>
        </p:nvSpPr>
        <p:spPr>
          <a:xfrm>
            <a:off x="660400" y="4206056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Gateways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00027E-1F97-4DFF-B57D-42269882B417}"/>
              </a:ext>
            </a:extLst>
          </p:cNvPr>
          <p:cNvSpPr txBox="1"/>
          <p:nvPr/>
        </p:nvSpPr>
        <p:spPr>
          <a:xfrm>
            <a:off x="660400" y="4661386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Forwarders</a:t>
            </a:r>
          </a:p>
          <a:p>
            <a:r>
              <a:rPr lang="en-US" altLang="zh-CN" dirty="0">
                <a:ea typeface="+mn-ea"/>
                <a:cs typeface="+mn-ea"/>
              </a:rPr>
              <a:t>Relay Message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B419AA-0747-41D2-A7FF-572A0693B2DF}"/>
              </a:ext>
            </a:extLst>
          </p:cNvPr>
          <p:cNvGrpSpPr/>
          <p:nvPr/>
        </p:nvGrpSpPr>
        <p:grpSpPr>
          <a:xfrm>
            <a:off x="8383540" y="4365820"/>
            <a:ext cx="820800" cy="820800"/>
            <a:chOff x="10010259" y="3170881"/>
            <a:chExt cx="820800" cy="820800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D8D1A26-6A91-46EF-A08C-91C2114622B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C72BA47C-2694-4D36-AD1B-D29A7DC623CC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DA7541DF-9D82-41F7-9CE8-58B2B1564FAE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334D317-F89C-4966-94A5-8D5E7C09DFAB}"/>
              </a:ext>
            </a:extLst>
          </p:cNvPr>
          <p:cNvSpPr txBox="1"/>
          <p:nvPr/>
        </p:nvSpPr>
        <p:spPr>
          <a:xfrm>
            <a:off x="9191640" y="4206056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Network Servers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F0EC76-797F-465B-959A-75EFB0D554BE}"/>
              </a:ext>
            </a:extLst>
          </p:cNvPr>
          <p:cNvSpPr txBox="1"/>
          <p:nvPr/>
        </p:nvSpPr>
        <p:spPr>
          <a:xfrm>
            <a:off x="9191640" y="4661386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Make Decisions</a:t>
            </a:r>
          </a:p>
          <a:p>
            <a:r>
              <a:rPr lang="en-US" altLang="zh-CN" dirty="0">
                <a:ea typeface="+mn-ea"/>
                <a:cs typeface="+mn-ea"/>
              </a:rPr>
              <a:t>Direct Message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5C10E4-9895-43A6-857F-2ED4AFBC7324}"/>
              </a:ext>
            </a:extLst>
          </p:cNvPr>
          <p:cNvGrpSpPr/>
          <p:nvPr/>
        </p:nvGrpSpPr>
        <p:grpSpPr>
          <a:xfrm>
            <a:off x="8383540" y="2693123"/>
            <a:ext cx="820800" cy="820800"/>
            <a:chOff x="10010259" y="3170881"/>
            <a:chExt cx="820800" cy="820800"/>
          </a:xfrm>
        </p:grpSpPr>
        <p:sp>
          <p:nvSpPr>
            <p:cNvPr id="35" name="íṥļîḓê">
              <a:extLst>
                <a:ext uri="{FF2B5EF4-FFF2-40B4-BE49-F238E27FC236}">
                  <a16:creationId xmlns:a16="http://schemas.microsoft.com/office/drawing/2014/main" id="{C64E59FD-F764-4DA1-B093-B95153B94D5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8F62C242-88B5-4182-A1CB-A729B990C84E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3BC94BB-A095-40A2-9730-EB4FE874162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790F4CA-983B-467C-A2D2-C28C2AE8C564}"/>
              </a:ext>
            </a:extLst>
          </p:cNvPr>
          <p:cNvSpPr txBox="1"/>
          <p:nvPr/>
        </p:nvSpPr>
        <p:spPr>
          <a:xfrm>
            <a:off x="8878825" y="2426665"/>
            <a:ext cx="2640076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Application  Servers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5A98D3-E9B4-484F-8E8B-0736AE5A398D}"/>
              </a:ext>
            </a:extLst>
          </p:cNvPr>
          <p:cNvSpPr txBox="1"/>
          <p:nvPr/>
        </p:nvSpPr>
        <p:spPr>
          <a:xfrm>
            <a:off x="9191640" y="2881995"/>
            <a:ext cx="2327260" cy="41735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Process Messages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2DC929-7D76-4F83-96F2-76EFA89C43F2}"/>
              </a:ext>
            </a:extLst>
          </p:cNvPr>
          <p:cNvCxnSpPr>
            <a:cxnSpLocks/>
          </p:cNvCxnSpPr>
          <p:nvPr/>
        </p:nvCxnSpPr>
        <p:spPr>
          <a:xfrm>
            <a:off x="4043414" y="4776220"/>
            <a:ext cx="4016853" cy="0"/>
          </a:xfrm>
          <a:prstGeom prst="line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7F22D85-DCF9-4BBE-9D9C-4A90FA318C34}"/>
              </a:ext>
            </a:extLst>
          </p:cNvPr>
          <p:cNvCxnSpPr>
            <a:cxnSpLocks/>
          </p:cNvCxnSpPr>
          <p:nvPr/>
        </p:nvCxnSpPr>
        <p:spPr>
          <a:xfrm flipV="1">
            <a:off x="8613591" y="3666421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CF1D06E-FFDF-4C42-987F-74841AF0A63C}"/>
              </a:ext>
            </a:extLst>
          </p:cNvPr>
          <p:cNvCxnSpPr>
            <a:cxnSpLocks/>
          </p:cNvCxnSpPr>
          <p:nvPr/>
        </p:nvCxnSpPr>
        <p:spPr>
          <a:xfrm>
            <a:off x="3532600" y="3641348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759E0-1C49-4FC9-AC6F-C5DD998C020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BA2460-B06D-414A-822D-D68B99040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824C1-1EF9-4714-BBAF-F1EA5CBDA97E}"/>
              </a:ext>
            </a:extLst>
          </p:cNvPr>
          <p:cNvSpPr txBox="1"/>
          <p:nvPr/>
        </p:nvSpPr>
        <p:spPr>
          <a:xfrm>
            <a:off x="3704993" y="3728600"/>
            <a:ext cx="2327260" cy="417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b="1" dirty="0" err="1">
                <a:solidFill>
                  <a:prstClr val="black"/>
                </a:solidFill>
                <a:latin typeface="+mn-ea"/>
                <a:cs typeface="+mn-ea"/>
              </a:rPr>
              <a:t>LoRa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FE1C37-6DF5-4412-859A-783F11409EBD}"/>
              </a:ext>
            </a:extLst>
          </p:cNvPr>
          <p:cNvSpPr txBox="1"/>
          <p:nvPr/>
        </p:nvSpPr>
        <p:spPr>
          <a:xfrm>
            <a:off x="5702259" y="4237730"/>
            <a:ext cx="2327260" cy="417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TCP/IP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ABCFE3-FB9D-41E6-9E5C-0CC0EA138897}"/>
              </a:ext>
            </a:extLst>
          </p:cNvPr>
          <p:cNvSpPr txBox="1"/>
          <p:nvPr/>
        </p:nvSpPr>
        <p:spPr>
          <a:xfrm>
            <a:off x="7663680" y="3715537"/>
            <a:ext cx="884291" cy="417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TCP/IP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859F135-48BB-4A90-A104-3645621AAE29}"/>
              </a:ext>
            </a:extLst>
          </p:cNvPr>
          <p:cNvCxnSpPr>
            <a:cxnSpLocks/>
          </p:cNvCxnSpPr>
          <p:nvPr/>
        </p:nvCxnSpPr>
        <p:spPr>
          <a:xfrm flipV="1">
            <a:off x="3217711" y="3581250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8268AE8-AAD3-4F57-A8A2-17775AD66B76}"/>
              </a:ext>
            </a:extLst>
          </p:cNvPr>
          <p:cNvCxnSpPr>
            <a:cxnSpLocks/>
          </p:cNvCxnSpPr>
          <p:nvPr/>
        </p:nvCxnSpPr>
        <p:spPr>
          <a:xfrm>
            <a:off x="8965113" y="3679712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4C12EA6-50CA-4771-A34E-47093E0FA9AA}"/>
              </a:ext>
            </a:extLst>
          </p:cNvPr>
          <p:cNvCxnSpPr>
            <a:cxnSpLocks/>
          </p:cNvCxnSpPr>
          <p:nvPr/>
        </p:nvCxnSpPr>
        <p:spPr>
          <a:xfrm>
            <a:off x="4043414" y="3142463"/>
            <a:ext cx="4198012" cy="1273506"/>
          </a:xfrm>
          <a:prstGeom prst="line">
            <a:avLst/>
          </a:prstGeom>
          <a:ln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09FCA78-5F44-4366-905B-D1D900186255}"/>
              </a:ext>
            </a:extLst>
          </p:cNvPr>
          <p:cNvSpPr txBox="1"/>
          <p:nvPr/>
        </p:nvSpPr>
        <p:spPr>
          <a:xfrm>
            <a:off x="5753434" y="3217441"/>
            <a:ext cx="2327260" cy="417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ACK ( RW 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1DE278B-F38D-42E9-BC5D-A9A567C42AA1}"/>
              </a:ext>
            </a:extLst>
          </p:cNvPr>
          <p:cNvSpPr txBox="1"/>
          <p:nvPr/>
        </p:nvSpPr>
        <p:spPr>
          <a:xfrm>
            <a:off x="2217780" y="3720571"/>
            <a:ext cx="1011811" cy="417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Beacon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45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TECHNICAL BACKGROUND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Unique Properties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594C94-C859-4AE3-B87F-9D4999680F16}"/>
              </a:ext>
            </a:extLst>
          </p:cNvPr>
          <p:cNvGrpSpPr/>
          <p:nvPr/>
        </p:nvGrpSpPr>
        <p:grpSpPr>
          <a:xfrm flipH="1">
            <a:off x="7490135" y="5938299"/>
            <a:ext cx="4028765" cy="72000"/>
            <a:chOff x="660400" y="5424930"/>
            <a:chExt cx="4028765" cy="72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FE0EA0-CF81-4AA6-A52D-03949FB07CC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C7EC2F8-68BB-4750-9892-8B871ACFC4EE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DC19D8-7ADF-40E2-84F7-4504B7671930}"/>
              </a:ext>
            </a:extLst>
          </p:cNvPr>
          <p:cNvGrpSpPr/>
          <p:nvPr/>
        </p:nvGrpSpPr>
        <p:grpSpPr>
          <a:xfrm flipH="1">
            <a:off x="7273447" y="3751426"/>
            <a:ext cx="3859542" cy="371187"/>
            <a:chOff x="1017258" y="2819053"/>
            <a:chExt cx="3859542" cy="37118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DC3819A-20EE-4323-825C-B404ADCE47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2891053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695FB7E-97DA-43E3-A987-FC995264D871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190240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541BE9-A0BE-4F39-9C0A-48C5BDBFAB50}"/>
                </a:ext>
              </a:extLst>
            </p:cNvPr>
            <p:cNvSpPr/>
            <p:nvPr/>
          </p:nvSpPr>
          <p:spPr>
            <a:xfrm>
              <a:off x="1017258" y="2819053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2B577B-C879-476C-AB66-64F9A440606E}"/>
              </a:ext>
            </a:extLst>
          </p:cNvPr>
          <p:cNvGrpSpPr/>
          <p:nvPr/>
        </p:nvGrpSpPr>
        <p:grpSpPr>
          <a:xfrm>
            <a:off x="660400" y="5553916"/>
            <a:ext cx="4028765" cy="72000"/>
            <a:chOff x="660400" y="5424930"/>
            <a:chExt cx="4028765" cy="720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B460D48-BF70-4C46-B8F8-56A5C490418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EF78AB-FD8C-4156-8740-1D19680AA5EB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56C7DD-631B-4FE5-B53D-3F88C6475C3C}"/>
              </a:ext>
            </a:extLst>
          </p:cNvPr>
          <p:cNvGrpSpPr/>
          <p:nvPr/>
        </p:nvGrpSpPr>
        <p:grpSpPr>
          <a:xfrm>
            <a:off x="1017258" y="3386211"/>
            <a:ext cx="3859542" cy="371187"/>
            <a:chOff x="1017258" y="3196675"/>
            <a:chExt cx="3859542" cy="37118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E56AFD-92D6-4022-95AD-3E28C611BA8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268675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ECACAE-05BD-40FA-B0D5-0B5D33A1EB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567862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E2D64C-C104-49D1-BC2F-E023FE73B07D}"/>
                </a:ext>
              </a:extLst>
            </p:cNvPr>
            <p:cNvSpPr/>
            <p:nvPr/>
          </p:nvSpPr>
          <p:spPr>
            <a:xfrm>
              <a:off x="1017258" y="3196675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FF68BAF-BD6A-43B2-909C-487A05814999}"/>
              </a:ext>
            </a:extLst>
          </p:cNvPr>
          <p:cNvSpPr txBox="1"/>
          <p:nvPr/>
        </p:nvSpPr>
        <p:spPr>
          <a:xfrm>
            <a:off x="660399" y="4016250"/>
            <a:ext cx="428851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Low Cost and Complexity Device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3B0BCD-AC8C-46C3-B40C-67A87372A979}"/>
              </a:ext>
            </a:extLst>
          </p:cNvPr>
          <p:cNvSpPr txBox="1"/>
          <p:nvPr/>
        </p:nvSpPr>
        <p:spPr>
          <a:xfrm>
            <a:off x="7531380" y="4436987"/>
            <a:ext cx="431990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Concurrent Reception of Gateways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4CA5E6-7B94-4B58-81DB-B7F16644CF72}"/>
              </a:ext>
            </a:extLst>
          </p:cNvPr>
          <p:cNvSpPr txBox="1"/>
          <p:nvPr/>
        </p:nvSpPr>
        <p:spPr>
          <a:xfrm>
            <a:off x="8337174" y="4800743"/>
            <a:ext cx="3181726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Orthogonal SF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E614CF-2978-49FE-902A-78E1DA40267F}"/>
              </a:ext>
            </a:extLst>
          </p:cNvPr>
          <p:cNvSpPr txBox="1"/>
          <p:nvPr/>
        </p:nvSpPr>
        <p:spPr>
          <a:xfrm>
            <a:off x="1017258" y="1847544"/>
            <a:ext cx="26677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Ultra-Long Distance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8547CF-0CEA-4DA6-8426-770E137268ED}"/>
              </a:ext>
            </a:extLst>
          </p:cNvPr>
          <p:cNvSpPr txBox="1"/>
          <p:nvPr/>
        </p:nvSpPr>
        <p:spPr>
          <a:xfrm>
            <a:off x="1017258" y="2247654"/>
            <a:ext cx="406411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Line-Of-Sight Communication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SF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TP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CR</a:t>
            </a:r>
            <a:r>
              <a:rPr lang="zh-CN" altLang="en-US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PRR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8D482C-DCEB-47DE-8BB8-BF5AB88BF94C}"/>
              </a:ext>
            </a:extLst>
          </p:cNvPr>
          <p:cNvSpPr txBox="1"/>
          <p:nvPr/>
        </p:nvSpPr>
        <p:spPr>
          <a:xfrm>
            <a:off x="8577072" y="2213760"/>
            <a:ext cx="29418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Long Lifetime of Nodes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7FA034-ACE9-4D91-8D08-111AFEA2EB05}"/>
              </a:ext>
            </a:extLst>
          </p:cNvPr>
          <p:cNvSpPr txBox="1"/>
          <p:nvPr/>
        </p:nvSpPr>
        <p:spPr>
          <a:xfrm>
            <a:off x="7951263" y="2613870"/>
            <a:ext cx="3181726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Duty Cycle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6AA503-9DA9-48D4-9329-851551BC98B9}"/>
              </a:ext>
            </a:extLst>
          </p:cNvPr>
          <p:cNvSpPr txBox="1"/>
          <p:nvPr/>
        </p:nvSpPr>
        <p:spPr>
          <a:xfrm>
            <a:off x="660399" y="4416360"/>
            <a:ext cx="436537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Channel Activity Detection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Reduce Overheads : No 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Signalling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9DB063-E341-42C3-9CA0-21EB6F881800}"/>
              </a:ext>
            </a:extLst>
          </p:cNvPr>
          <p:cNvGrpSpPr/>
          <p:nvPr/>
        </p:nvGrpSpPr>
        <p:grpSpPr>
          <a:xfrm>
            <a:off x="4689163" y="2250996"/>
            <a:ext cx="2813671" cy="4072640"/>
            <a:chOff x="4689163" y="2250996"/>
            <a:chExt cx="2813671" cy="407264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BFD76C4-9A7E-4E28-8CBC-044D23A2249B}"/>
                </a:ext>
              </a:extLst>
            </p:cNvPr>
            <p:cNvGrpSpPr/>
            <p:nvPr/>
          </p:nvGrpSpPr>
          <p:grpSpPr>
            <a:xfrm>
              <a:off x="4689163" y="2250996"/>
              <a:ext cx="2813671" cy="4072640"/>
              <a:chOff x="5038726" y="2152651"/>
              <a:chExt cx="2114551" cy="3060702"/>
            </a:xfrm>
            <a:scene3d>
              <a:camera prst="perspectiveRelaxedModerately" fov="4200000"/>
              <a:lightRig rig="threePt" dir="t"/>
            </a:scene3d>
          </p:grpSpPr>
          <p:sp>
            <p:nvSpPr>
              <p:cNvPr id="26" name="îslïḍé">
                <a:extLst>
                  <a:ext uri="{FF2B5EF4-FFF2-40B4-BE49-F238E27FC236}">
                    <a16:creationId xmlns:a16="http://schemas.microsoft.com/office/drawing/2014/main" id="{94C5D20A-8B1D-439E-8531-2DA189203017}"/>
                  </a:ext>
                </a:extLst>
              </p:cNvPr>
              <p:cNvSpPr/>
              <p:nvPr/>
            </p:nvSpPr>
            <p:spPr bwMode="auto">
              <a:xfrm>
                <a:off x="5038726" y="2152651"/>
                <a:ext cx="2114551" cy="3060702"/>
              </a:xfrm>
              <a:custGeom>
                <a:avLst/>
                <a:gdLst>
                  <a:gd name="T0" fmla="*/ 13 w 415"/>
                  <a:gd name="T1" fmla="*/ 0 h 601"/>
                  <a:gd name="T2" fmla="*/ 320 w 415"/>
                  <a:gd name="T3" fmla="*/ 0 h 601"/>
                  <a:gd name="T4" fmla="*/ 366 w 415"/>
                  <a:gd name="T5" fmla="*/ 46 h 601"/>
                  <a:gd name="T6" fmla="*/ 415 w 415"/>
                  <a:gd name="T7" fmla="*/ 95 h 601"/>
                  <a:gd name="T8" fmla="*/ 415 w 415"/>
                  <a:gd name="T9" fmla="*/ 587 h 601"/>
                  <a:gd name="T10" fmla="*/ 401 w 415"/>
                  <a:gd name="T11" fmla="*/ 601 h 601"/>
                  <a:gd name="T12" fmla="*/ 13 w 415"/>
                  <a:gd name="T13" fmla="*/ 601 h 601"/>
                  <a:gd name="T14" fmla="*/ 0 w 415"/>
                  <a:gd name="T15" fmla="*/ 587 h 601"/>
                  <a:gd name="T16" fmla="*/ 0 w 415"/>
                  <a:gd name="T17" fmla="*/ 13 h 601"/>
                  <a:gd name="T18" fmla="*/ 13 w 415"/>
                  <a:gd name="T1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601">
                    <a:moveTo>
                      <a:pt x="13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15" y="587"/>
                      <a:pt x="415" y="587"/>
                      <a:pt x="415" y="587"/>
                    </a:cubicBezTo>
                    <a:cubicBezTo>
                      <a:pt x="415" y="595"/>
                      <a:pt x="409" y="601"/>
                      <a:pt x="401" y="601"/>
                    </a:cubicBezTo>
                    <a:cubicBezTo>
                      <a:pt x="13" y="601"/>
                      <a:pt x="13" y="601"/>
                      <a:pt x="13" y="601"/>
                    </a:cubicBezTo>
                    <a:cubicBezTo>
                      <a:pt x="6" y="601"/>
                      <a:pt x="0" y="595"/>
                      <a:pt x="0" y="5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7" name="îṩḷîḋê">
                <a:extLst>
                  <a:ext uri="{FF2B5EF4-FFF2-40B4-BE49-F238E27FC236}">
                    <a16:creationId xmlns:a16="http://schemas.microsoft.com/office/drawing/2014/main" id="{8BA79532-46CD-4642-A2F8-35E1C5D7D9AD}"/>
                  </a:ext>
                </a:extLst>
              </p:cNvPr>
              <p:cNvSpPr/>
              <p:nvPr/>
            </p:nvSpPr>
            <p:spPr bwMode="auto">
              <a:xfrm>
                <a:off x="6669089" y="2152651"/>
                <a:ext cx="484188" cy="482600"/>
              </a:xfrm>
              <a:custGeom>
                <a:avLst/>
                <a:gdLst>
                  <a:gd name="T0" fmla="*/ 95 w 95"/>
                  <a:gd name="T1" fmla="*/ 95 h 95"/>
                  <a:gd name="T2" fmla="*/ 14 w 95"/>
                  <a:gd name="T3" fmla="*/ 95 h 95"/>
                  <a:gd name="T4" fmla="*/ 0 w 95"/>
                  <a:gd name="T5" fmla="*/ 81 h 95"/>
                  <a:gd name="T6" fmla="*/ 0 w 95"/>
                  <a:gd name="T7" fmla="*/ 0 h 95"/>
                  <a:gd name="T8" fmla="*/ 49 w 95"/>
                  <a:gd name="T9" fmla="*/ 49 h 95"/>
                  <a:gd name="T10" fmla="*/ 95 w 95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5">
                    <a:moveTo>
                      <a:pt x="95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6" y="95"/>
                      <a:pt x="0" y="89"/>
                      <a:pt x="0" y="8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49"/>
                      <a:pt x="49" y="49"/>
                      <a:pt x="49" y="49"/>
                    </a:cubicBezTo>
                    <a:lnTo>
                      <a:pt x="95" y="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8" name="ïṧḷïḍe">
                <a:extLst>
                  <a:ext uri="{FF2B5EF4-FFF2-40B4-BE49-F238E27FC236}">
                    <a16:creationId xmlns:a16="http://schemas.microsoft.com/office/drawing/2014/main" id="{3ECBF265-3186-4DA5-AC70-271FBC50E120}"/>
                  </a:ext>
                </a:extLst>
              </p:cNvPr>
              <p:cNvSpPr/>
              <p:nvPr/>
            </p:nvSpPr>
            <p:spPr bwMode="auto">
              <a:xfrm>
                <a:off x="5364163" y="2784477"/>
                <a:ext cx="1503363" cy="50800"/>
              </a:xfrm>
              <a:custGeom>
                <a:avLst/>
                <a:gdLst>
                  <a:gd name="T0" fmla="*/ 5 w 295"/>
                  <a:gd name="T1" fmla="*/ 0 h 10"/>
                  <a:gd name="T2" fmla="*/ 290 w 295"/>
                  <a:gd name="T3" fmla="*/ 0 h 10"/>
                  <a:gd name="T4" fmla="*/ 295 w 295"/>
                  <a:gd name="T5" fmla="*/ 5 h 10"/>
                  <a:gd name="T6" fmla="*/ 295 w 295"/>
                  <a:gd name="T7" fmla="*/ 5 h 10"/>
                  <a:gd name="T8" fmla="*/ 290 w 295"/>
                  <a:gd name="T9" fmla="*/ 10 h 10"/>
                  <a:gd name="T10" fmla="*/ 5 w 295"/>
                  <a:gd name="T11" fmla="*/ 10 h 10"/>
                  <a:gd name="T12" fmla="*/ 0 w 295"/>
                  <a:gd name="T13" fmla="*/ 5 h 10"/>
                  <a:gd name="T14" fmla="*/ 0 w 295"/>
                  <a:gd name="T15" fmla="*/ 5 h 10"/>
                  <a:gd name="T16" fmla="*/ 5 w 295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0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0"/>
                      <a:pt x="29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9" name="íşliḓé">
                <a:extLst>
                  <a:ext uri="{FF2B5EF4-FFF2-40B4-BE49-F238E27FC236}">
                    <a16:creationId xmlns:a16="http://schemas.microsoft.com/office/drawing/2014/main" id="{0A0B49B8-E7CF-4919-B9E7-C89AA4368B92}"/>
                  </a:ext>
                </a:extLst>
              </p:cNvPr>
              <p:cNvSpPr/>
              <p:nvPr/>
            </p:nvSpPr>
            <p:spPr bwMode="auto">
              <a:xfrm>
                <a:off x="5364163" y="3128436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0" name="iSḻiďè">
                <a:extLst>
                  <a:ext uri="{FF2B5EF4-FFF2-40B4-BE49-F238E27FC236}">
                    <a16:creationId xmlns:a16="http://schemas.microsoft.com/office/drawing/2014/main" id="{67EDC15E-63FF-4571-A155-5BECF4F19C1B}"/>
                  </a:ext>
                </a:extLst>
              </p:cNvPr>
              <p:cNvSpPr/>
              <p:nvPr/>
            </p:nvSpPr>
            <p:spPr bwMode="auto">
              <a:xfrm>
                <a:off x="5364163" y="3477159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1" name="ï$ḻïḍè">
                <a:extLst>
                  <a:ext uri="{FF2B5EF4-FFF2-40B4-BE49-F238E27FC236}">
                    <a16:creationId xmlns:a16="http://schemas.microsoft.com/office/drawing/2014/main" id="{6E8797FA-27FE-4B16-82B7-0EE9A2E4AD63}"/>
                  </a:ext>
                </a:extLst>
              </p:cNvPr>
              <p:cNvSpPr/>
              <p:nvPr/>
            </p:nvSpPr>
            <p:spPr bwMode="auto">
              <a:xfrm>
                <a:off x="5364163" y="452332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2" name="íşľîḓé">
                <a:extLst>
                  <a:ext uri="{FF2B5EF4-FFF2-40B4-BE49-F238E27FC236}">
                    <a16:creationId xmlns:a16="http://schemas.microsoft.com/office/drawing/2014/main" id="{0FEA17ED-9373-4EFC-B132-D2724C706383}"/>
                  </a:ext>
                </a:extLst>
              </p:cNvPr>
              <p:cNvSpPr/>
              <p:nvPr/>
            </p:nvSpPr>
            <p:spPr bwMode="auto">
              <a:xfrm>
                <a:off x="5364163" y="487204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3" name="íşliḓé">
                <a:extLst>
                  <a:ext uri="{FF2B5EF4-FFF2-40B4-BE49-F238E27FC236}">
                    <a16:creationId xmlns:a16="http://schemas.microsoft.com/office/drawing/2014/main" id="{ECFE468E-A92C-40D9-BF7F-08E1B5D2AF32}"/>
                  </a:ext>
                </a:extLst>
              </p:cNvPr>
              <p:cNvSpPr/>
              <p:nvPr/>
            </p:nvSpPr>
            <p:spPr bwMode="auto">
              <a:xfrm>
                <a:off x="5364161" y="3825882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4" name="iSḻiďè">
                <a:extLst>
                  <a:ext uri="{FF2B5EF4-FFF2-40B4-BE49-F238E27FC236}">
                    <a16:creationId xmlns:a16="http://schemas.microsoft.com/office/drawing/2014/main" id="{7CE6E14F-7127-4C40-B0B7-DCAD4B40999D}"/>
                  </a:ext>
                </a:extLst>
              </p:cNvPr>
              <p:cNvSpPr/>
              <p:nvPr/>
            </p:nvSpPr>
            <p:spPr bwMode="auto">
              <a:xfrm>
                <a:off x="5364162" y="4174597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32BC3EF-1DB9-4069-A0D7-2F7A3F621A4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25779" y="3503628"/>
              <a:ext cx="2170816" cy="2170812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  <a:scene3d>
              <a:camera prst="perspectiveRelaxedModerately" fov="4200000"/>
              <a:lightRig rig="threePt" dir="t"/>
            </a:scene3d>
          </p:spPr>
        </p:pic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0D08517-104C-455C-A554-E441E37BA404}"/>
              </a:ext>
            </a:extLst>
          </p:cNvPr>
          <p:cNvSpPr/>
          <p:nvPr/>
        </p:nvSpPr>
        <p:spPr>
          <a:xfrm>
            <a:off x="4703537" y="3699273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C2D39D1-B6D7-4ECA-AD0B-03A7C4699FDD}"/>
              </a:ext>
            </a:extLst>
          </p:cNvPr>
          <p:cNvSpPr/>
          <p:nvPr/>
        </p:nvSpPr>
        <p:spPr>
          <a:xfrm>
            <a:off x="4482860" y="5544190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8A397B3-E306-4D5F-9913-2DE9A849232E}"/>
              </a:ext>
            </a:extLst>
          </p:cNvPr>
          <p:cNvSpPr/>
          <p:nvPr/>
        </p:nvSpPr>
        <p:spPr>
          <a:xfrm>
            <a:off x="7657326" y="5917236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97EC6FF-B32C-4D18-B5B9-66F7DDD5B255}"/>
              </a:ext>
            </a:extLst>
          </p:cNvPr>
          <p:cNvSpPr/>
          <p:nvPr/>
        </p:nvSpPr>
        <p:spPr>
          <a:xfrm>
            <a:off x="7428148" y="4064858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5F3FA4-996D-4157-9888-FD2191669F58}"/>
              </a:ext>
            </a:extLst>
          </p:cNvPr>
          <p:cNvSpPr txBox="1"/>
          <p:nvPr/>
        </p:nvSpPr>
        <p:spPr>
          <a:xfrm>
            <a:off x="3842126" y="6386874"/>
            <a:ext cx="431990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Robustness to Doppler Effect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D5FD60-8908-4B10-A61E-7AB9D024D57D}"/>
              </a:ext>
            </a:extLst>
          </p:cNvPr>
          <p:cNvSpPr/>
          <p:nvPr/>
        </p:nvSpPr>
        <p:spPr>
          <a:xfrm>
            <a:off x="8337174" y="6402263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Doppler </a:t>
            </a:r>
            <a:r>
              <a:rPr lang="en-US" altLang="zh-CN"/>
              <a:t>E</a:t>
            </a:r>
            <a:r>
              <a:rPr lang="zh-CN" altLang="en-US"/>
              <a:t>ffect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189677"/>
            <a:ext cx="5733289" cy="725488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solidFill>
                  <a:srgbClr val="445437"/>
                </a:solidFill>
                <a:cs typeface="+mn-ea"/>
              </a:rPr>
              <a:t>LORA</a:t>
            </a:r>
            <a:r>
              <a:rPr lang="zh-CN" altLang="en-US" dirty="0">
                <a:solidFill>
                  <a:srgbClr val="445437"/>
                </a:solidFill>
                <a:cs typeface="+mn-ea"/>
              </a:rPr>
              <a:t>网络的现有部署</a:t>
            </a:r>
            <a:endParaRPr lang="zh-CN" altLang="en-US" spc="0" dirty="0">
              <a:solidFill>
                <a:srgbClr val="445437"/>
              </a:solidFill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EXISTING DEPLOYMENTS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6126B210-7D50-4875-95D9-BE852BCA5F08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74FD39-D957-4999-9011-19E0EA2C1B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31526B-7355-46D7-BF4F-9A2D971D0682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CD252E9-248F-461C-B8A9-DC217B843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B2425D-5051-49E5-964A-62531E8A72F5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B611039-FFE0-49B3-A24F-D4D15B68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96C0CC-85F0-4D94-A98B-9384922B9D4E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1E70B1-8490-465D-8B02-BA80B8BC9941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10C79F6-E9EC-43D1-8B7C-8E113038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B956D0-54A4-4BEB-B72B-C467DD7F663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BAD720-BD8C-4777-B20F-FD1C7651377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EXISTING DEPLOYMENTS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F2094-1C44-4855-9CD6-9EEFA391D8F8}"/>
              </a:ext>
            </a:extLst>
          </p:cNvPr>
          <p:cNvGrpSpPr/>
          <p:nvPr/>
        </p:nvGrpSpPr>
        <p:grpSpPr>
          <a:xfrm>
            <a:off x="4252744" y="1792854"/>
            <a:ext cx="3686512" cy="3678692"/>
            <a:chOff x="5483019" y="1384957"/>
            <a:chExt cx="4317159" cy="43080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5483019" y="1384957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3497" y="1820861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5FE579A-D896-465D-B445-0F2364F15259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14B4EF-6561-4635-92BA-60B1EC24F082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Smart Golf Course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7C309D1-5CAF-4C85-BDDE-F5623391481E}"/>
              </a:ext>
            </a:extLst>
          </p:cNvPr>
          <p:cNvSpPr txBox="1"/>
          <p:nvPr/>
        </p:nvSpPr>
        <p:spPr>
          <a:xfrm>
            <a:off x="8337174" y="2607644"/>
            <a:ext cx="3181726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Sensor of Golf Cart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E6969E-A5E6-4B95-AA6A-37A67AA1099D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CDFAA2-2AFB-4286-B814-BA48C37A2C96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Smart 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1FB44B-34AE-4F8F-9238-A95C4890F520}"/>
              </a:ext>
            </a:extLst>
          </p:cNvPr>
          <p:cNvSpPr txBox="1"/>
          <p:nvPr/>
        </p:nvSpPr>
        <p:spPr>
          <a:xfrm>
            <a:off x="666689" y="4424532"/>
            <a:ext cx="3181726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Smart Metering Applications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875ED4-9A7C-4DC2-9ABD-ACBB8162420B}"/>
              </a:ext>
            </a:extLst>
          </p:cNvPr>
          <p:cNvSpPr txBox="1"/>
          <p:nvPr/>
        </p:nvSpPr>
        <p:spPr>
          <a:xfrm>
            <a:off x="666688" y="1702320"/>
            <a:ext cx="453912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Smart Cities and Urban Deployments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C995C5-CE90-4247-990D-7A3F26767053}"/>
              </a:ext>
            </a:extLst>
          </p:cNvPr>
          <p:cNvSpPr txBox="1"/>
          <p:nvPr/>
        </p:nvSpPr>
        <p:spPr>
          <a:xfrm>
            <a:off x="666687" y="2102430"/>
            <a:ext cx="4423613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Waste Management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Monitor Solar Power Plants ( Legacy 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Power Monitoring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E4CF5D7-0480-43EA-B500-FFE55D7B3A0C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73A12-7098-4B00-8961-238103A9280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B73C07-2753-42AF-8724-A673D6B5A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CABDA0-6A2D-462E-9464-0D4A0EA79A8E}"/>
              </a:ext>
            </a:extLst>
          </p:cNvPr>
          <p:cNvGrpSpPr/>
          <p:nvPr/>
        </p:nvGrpSpPr>
        <p:grpSpPr>
          <a:xfrm>
            <a:off x="7393189" y="4965873"/>
            <a:ext cx="3007583" cy="978025"/>
            <a:chOff x="5148061" y="5105036"/>
            <a:chExt cx="3007583" cy="97802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A8DE0DD-13C5-4968-AF47-99B747E7CD9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5148061" y="6047061"/>
              <a:ext cx="2467583" cy="360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94587A3-B7E6-4626-AF06-12E42DDD6CC0}"/>
                </a:ext>
              </a:extLst>
            </p:cNvPr>
            <p:cNvSpPr/>
            <p:nvPr/>
          </p:nvSpPr>
          <p:spPr>
            <a:xfrm>
              <a:off x="7615644" y="6011061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2FCD2EB-0CF6-4769-A2B3-73DC8586F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61" y="5105036"/>
              <a:ext cx="1" cy="978025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5B92E59-CE38-4118-A5E0-C6C56E74088D}"/>
              </a:ext>
            </a:extLst>
          </p:cNvPr>
          <p:cNvSpPr txBox="1"/>
          <p:nvPr/>
        </p:nvSpPr>
        <p:spPr>
          <a:xfrm>
            <a:off x="7510598" y="484925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Smart Islands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DEFE25-F8CB-46C8-B601-ECDD08FD14F5}"/>
              </a:ext>
            </a:extLst>
          </p:cNvPr>
          <p:cNvSpPr/>
          <p:nvPr/>
        </p:nvSpPr>
        <p:spPr>
          <a:xfrm>
            <a:off x="8147381" y="5378832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eports </a:t>
            </a:r>
            <a:r>
              <a:rPr lang="en-US" altLang="zh-CN" dirty="0"/>
              <a:t>W</a:t>
            </a:r>
            <a:r>
              <a:rPr lang="zh-CN" altLang="en-US" dirty="0"/>
              <a:t>ater </a:t>
            </a:r>
            <a:r>
              <a:rPr lang="en-US" altLang="zh-CN" dirty="0"/>
              <a:t>Q</a:t>
            </a:r>
            <a:r>
              <a:rPr lang="zh-CN" altLang="en-US" dirty="0"/>
              <a:t>uality 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2B45E36-1075-43BF-89A7-AEF3DE749F68}"/>
              </a:ext>
            </a:extLst>
          </p:cNvPr>
          <p:cNvSpPr/>
          <p:nvPr/>
        </p:nvSpPr>
        <p:spPr>
          <a:xfrm flipH="1">
            <a:off x="7329638" y="4882379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966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solidFill>
                  <a:srgbClr val="445437"/>
                </a:solidFill>
                <a:cs typeface="+mn-ea"/>
              </a:rPr>
              <a:t>研究问题的分类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Energy Efﬁciency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4655" y="5351881"/>
            <a:ext cx="4440482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Improve the Longevity of End-Devices</a:t>
            </a:r>
          </a:p>
          <a:p>
            <a:r>
              <a:rPr lang="en-US" altLang="zh-CN" dirty="0">
                <a:cs typeface="+mn-ea"/>
              </a:rPr>
              <a:t>Unavoidable Circumstances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8" y="4896551"/>
            <a:ext cx="3144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End-Device Operations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279392" y="5351881"/>
            <a:ext cx="391851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Micro-Controller Operations</a:t>
            </a:r>
          </a:p>
          <a:p>
            <a:r>
              <a:rPr lang="en-US" altLang="zh-CN" dirty="0">
                <a:cs typeface="+mn-ea"/>
              </a:rPr>
              <a:t>Wireless Transmissions</a:t>
            </a:r>
            <a:endParaRPr lang="zh-CN" altLang="en-US" dirty="0"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Techniques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7918704" y="5351881"/>
            <a:ext cx="412394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Consume Instantaneous Bandwidth</a:t>
            </a:r>
          </a:p>
          <a:p>
            <a:r>
              <a:rPr lang="en-US" altLang="zh-CN" dirty="0">
                <a:cs typeface="+mn-ea"/>
              </a:rPr>
              <a:t>Light MAC Protocols</a:t>
            </a:r>
            <a:endParaRPr lang="zh-CN" altLang="en-US" dirty="0"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3" y="1831873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Energy Consumption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Technology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577088" y="5351881"/>
            <a:ext cx="350926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Rudiment</a:t>
            </a:r>
          </a:p>
          <a:p>
            <a:r>
              <a:rPr lang="en-US" altLang="zh-CN" dirty="0">
                <a:cs typeface="+mn-ea"/>
              </a:rPr>
              <a:t>Chirps Spread Spectrum</a:t>
            </a:r>
            <a:endParaRPr lang="zh-CN" altLang="en-US" dirty="0"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Challenge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173630" y="5351881"/>
            <a:ext cx="384473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 Signal Attenuation </a:t>
            </a:r>
          </a:p>
          <a:p>
            <a:r>
              <a:rPr lang="en-US" altLang="zh-CN" dirty="0">
                <a:cs typeface="+mn-ea"/>
              </a:rPr>
              <a:t>Propagation Losses and Fading</a:t>
            </a:r>
          </a:p>
          <a:p>
            <a:r>
              <a:rPr lang="en-US" altLang="zh-CN" dirty="0">
                <a:cs typeface="+mn-ea"/>
              </a:rPr>
              <a:t>Gateways Decode Signals </a:t>
            </a:r>
            <a:endParaRPr lang="zh-CN" altLang="en-US" dirty="0"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250345" y="4891918"/>
            <a:ext cx="3380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highlight>
                  <a:srgbClr val="FFFF00"/>
                </a:highlight>
                <a:cs typeface="+mn-ea"/>
              </a:rPr>
              <a:t>Estimating the Coverage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7930580" y="5356057"/>
            <a:ext cx="402031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Anisotropic</a:t>
            </a:r>
          </a:p>
          <a:p>
            <a:r>
              <a:rPr lang="en-US" altLang="zh-CN" dirty="0">
                <a:cs typeface="+mn-ea"/>
              </a:rPr>
              <a:t>Unexplored Mathematical Models</a:t>
            </a:r>
            <a:endParaRPr lang="zh-CN" altLang="en-US" dirty="0"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2" y="1831873"/>
            <a:ext cx="351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Communication Range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769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363877" y="374014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介绍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669324" y="1322627"/>
            <a:ext cx="392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445437"/>
                </a:solidFill>
                <a:latin typeface="Microsoft YaHei"/>
                <a:cs typeface="+mn-ea"/>
              </a:rPr>
              <a:t>LORA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的简要技术背景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7935687" y="2264277"/>
            <a:ext cx="379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445437"/>
                </a:solidFill>
                <a:latin typeface="Microsoft YaHei"/>
                <a:cs typeface="+mn-ea"/>
              </a:rPr>
              <a:t>LORA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网络的现有部署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079422" y="3218426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研究问题的分类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55737" y="4168465"/>
            <a:ext cx="240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当前解决方案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633120" y="5131803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未决问题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054481" y="1301103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40907" y="2285571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08731" y="3224083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54582" y="3279639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32391" y="3390224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341725" y="4182096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6036434" y="5145628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633885" y="370577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622800" y="89723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6867452" y="1845847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005015" y="2794460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48123" y="5664867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53864" y="46894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20600" y="374078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679367" y="284579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6961880" y="1229402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148292" y="2178555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292027" y="3122080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48292" y="4068405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904690" y="5041587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9416B07-969A-4C29-8F93-253C4E16E830}"/>
              </a:ext>
            </a:extLst>
          </p:cNvPr>
          <p:cNvGrpSpPr/>
          <p:nvPr/>
        </p:nvGrpSpPr>
        <p:grpSpPr>
          <a:xfrm>
            <a:off x="5510224" y="6063276"/>
            <a:ext cx="495959" cy="495959"/>
            <a:chOff x="6529585" y="5555991"/>
            <a:chExt cx="495959" cy="495959"/>
          </a:xfrm>
        </p:grpSpPr>
        <p:sp>
          <p:nvSpPr>
            <p:cNvPr id="110" name="íṥļîḓê">
              <a:extLst>
                <a:ext uri="{FF2B5EF4-FFF2-40B4-BE49-F238E27FC236}">
                  <a16:creationId xmlns:a16="http://schemas.microsoft.com/office/drawing/2014/main" id="{F0E4AAB8-D661-4F6E-A8E6-DB839F01229E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111" name="íṥlíḓê">
              <a:extLst>
                <a:ext uri="{FF2B5EF4-FFF2-40B4-BE49-F238E27FC236}">
                  <a16:creationId xmlns:a16="http://schemas.microsoft.com/office/drawing/2014/main" id="{5E57717C-EA40-4D07-8FDA-109C367A1A90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112" name="ïśļiḑé">
              <a:extLst>
                <a:ext uri="{FF2B5EF4-FFF2-40B4-BE49-F238E27FC236}">
                  <a16:creationId xmlns:a16="http://schemas.microsoft.com/office/drawing/2014/main" id="{8440C03C-F9A5-4B7B-A108-B542A4471A83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6A4C655-86CB-4AC8-B98F-6D346792FC04}"/>
              </a:ext>
            </a:extLst>
          </p:cNvPr>
          <p:cNvSpPr txBox="1"/>
          <p:nvPr/>
        </p:nvSpPr>
        <p:spPr>
          <a:xfrm>
            <a:off x="6678283" y="5997653"/>
            <a:ext cx="800224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07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D291C-BDB0-4FBD-8C0B-0875040A5935}"/>
              </a:ext>
            </a:extLst>
          </p:cNvPr>
          <p:cNvSpPr txBox="1"/>
          <p:nvPr/>
        </p:nvSpPr>
        <p:spPr>
          <a:xfrm>
            <a:off x="7356377" y="6062973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结论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76EA0BF-1144-43BC-BD92-B46BF81ADE1B}"/>
              </a:ext>
            </a:extLst>
          </p:cNvPr>
          <p:cNvCxnSpPr>
            <a:cxnSpLocks/>
          </p:cNvCxnSpPr>
          <p:nvPr/>
        </p:nvCxnSpPr>
        <p:spPr>
          <a:xfrm flipV="1">
            <a:off x="6526827" y="666550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Aim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149351" y="5351881"/>
            <a:ext cx="435578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 Conﬁned Region and Spectrum</a:t>
            </a:r>
          </a:p>
          <a:p>
            <a:r>
              <a:rPr lang="en-US" altLang="zh-CN" dirty="0">
                <a:cs typeface="+mn-ea"/>
              </a:rPr>
              <a:t>Share Limited Spectrum Concurrently</a:t>
            </a:r>
            <a:endParaRPr lang="zh-CN" altLang="en-US" dirty="0"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Link Coordination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3994090" y="5351881"/>
            <a:ext cx="435578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Scheduler :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highlight>
                  <a:srgbClr val="FFFF00"/>
                </a:highlight>
                <a:cs typeface="+mn-ea"/>
              </a:rPr>
              <a:t>ALOHA / TDMA</a:t>
            </a:r>
          </a:p>
          <a:p>
            <a:r>
              <a:rPr lang="en-US" altLang="zh-CN" dirty="0">
                <a:cs typeface="+mn-ea"/>
              </a:rPr>
              <a:t>( Cannot Handle Collisions )</a:t>
            </a:r>
            <a:endParaRPr lang="zh-CN" altLang="en-US" dirty="0"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Resource Allocation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019288" y="5351881"/>
            <a:ext cx="40233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Vary Parameters</a:t>
            </a:r>
          </a:p>
          <a:p>
            <a:r>
              <a:rPr lang="en-US" altLang="zh-CN" dirty="0">
                <a:cs typeface="+mn-ea"/>
              </a:rPr>
              <a:t>Dynamic Deployed Environment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2" y="1831873"/>
            <a:ext cx="351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Multiple Access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933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Existing Schemes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577088" y="5351881"/>
            <a:ext cx="350926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Hamming Code</a:t>
            </a:r>
          </a:p>
          <a:p>
            <a:r>
              <a:rPr lang="en-US" altLang="zh-CN" dirty="0">
                <a:cs typeface="+mn-ea"/>
              </a:rPr>
              <a:t>Spreading Factors</a:t>
            </a:r>
          </a:p>
          <a:p>
            <a:r>
              <a:rPr lang="en-US" altLang="zh-CN" dirty="0">
                <a:cs typeface="+mn-ea"/>
              </a:rPr>
              <a:t>(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cs typeface="+mn-ea"/>
              </a:rPr>
              <a:t>Data Corruption 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Channel Coding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177601" y="5351881"/>
            <a:ext cx="384473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 err="1">
                <a:cs typeface="+mn-ea"/>
              </a:rPr>
              <a:t>DaRe</a:t>
            </a:r>
            <a:r>
              <a:rPr lang="en-US" altLang="zh-CN" dirty="0">
                <a:cs typeface="+mn-ea"/>
              </a:rPr>
              <a:t> : Application Layer</a:t>
            </a:r>
          </a:p>
          <a:p>
            <a:r>
              <a:rPr lang="en-US" altLang="zh-CN" dirty="0">
                <a:cs typeface="+mn-ea"/>
              </a:rPr>
              <a:t>Redundant Data</a:t>
            </a:r>
          </a:p>
          <a:p>
            <a:r>
              <a:rPr lang="en-US" altLang="zh-CN" dirty="0">
                <a:cs typeface="+mn-ea"/>
              </a:rPr>
              <a:t>( </a:t>
            </a:r>
            <a:r>
              <a:rPr lang="en-US" altLang="zh-CN" dirty="0" err="1">
                <a:cs typeface="+mn-ea"/>
              </a:rPr>
              <a:t>Bursty</a:t>
            </a:r>
            <a:r>
              <a:rPr lang="en-US" altLang="zh-CN" dirty="0">
                <a:cs typeface="+mn-ea"/>
              </a:rPr>
              <a:t> Packet Loss 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147304" y="4896551"/>
            <a:ext cx="337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Interference Cancellation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094348" y="5351881"/>
            <a:ext cx="369277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Extract Collided Signals</a:t>
            </a:r>
          </a:p>
          <a:p>
            <a:r>
              <a:rPr lang="en-US" altLang="zh-CN" dirty="0">
                <a:cs typeface="+mn-ea"/>
              </a:rPr>
              <a:t>( Inadequate Number )</a:t>
            </a:r>
            <a:endParaRPr lang="zh-CN" altLang="en-US" dirty="0"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2" y="1831873"/>
            <a:ext cx="351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Error Correction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61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TAXONOMY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Security Key Attacks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60400" y="5351881"/>
            <a:ext cx="350926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Eavesdropping</a:t>
            </a:r>
          </a:p>
          <a:p>
            <a:r>
              <a:rPr lang="en-US" altLang="zh-CN" dirty="0">
                <a:cs typeface="+mn-ea"/>
              </a:rPr>
              <a:t>Selective Forwarding</a:t>
            </a:r>
          </a:p>
          <a:p>
            <a:r>
              <a:rPr lang="en-US" altLang="zh-CN" dirty="0">
                <a:cs typeface="+mn-ea"/>
              </a:rPr>
              <a:t>Node Impersonation</a:t>
            </a:r>
            <a:endParaRPr lang="zh-CN" altLang="en-US" dirty="0"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8" y="4896551"/>
            <a:ext cx="314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Current Key Technology 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177601" y="5351881"/>
            <a:ext cx="384473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AES-128 Bit Encryption</a:t>
            </a:r>
          </a:p>
          <a:p>
            <a:r>
              <a:rPr lang="en-US" altLang="zh-CN">
                <a:cs typeface="+mn-ea"/>
              </a:rPr>
              <a:t>Never Update Key</a:t>
            </a:r>
            <a:endParaRPr lang="zh-CN" altLang="en-US" dirty="0"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147304" y="4896551"/>
            <a:ext cx="337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Requirements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094348" y="5351881"/>
            <a:ext cx="369277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Key Generation</a:t>
            </a:r>
          </a:p>
          <a:p>
            <a:r>
              <a:rPr lang="en-US" altLang="zh-CN" dirty="0">
                <a:cs typeface="+mn-ea"/>
              </a:rPr>
              <a:t>Key Update Mechanism</a:t>
            </a:r>
          </a:p>
          <a:p>
            <a:r>
              <a:rPr lang="en-US" altLang="zh-CN" dirty="0">
                <a:cs typeface="+mn-ea"/>
              </a:rPr>
              <a:t>Third-Party Authorization</a:t>
            </a:r>
            <a:endParaRPr lang="zh-CN" altLang="en-US" dirty="0"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2" y="1831873"/>
            <a:ext cx="351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Security 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921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solidFill>
                  <a:srgbClr val="445437"/>
                </a:solidFill>
                <a:cs typeface="+mn-ea"/>
              </a:rPr>
              <a:t>当前解决方案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475489" y="4896551"/>
            <a:ext cx="354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Ambient Energy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73100" y="5351881"/>
            <a:ext cx="304054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 err="1">
                <a:cs typeface="+mn-ea"/>
              </a:rPr>
              <a:t>PLoRa</a:t>
            </a:r>
            <a:r>
              <a:rPr lang="en-US" altLang="zh-CN" dirty="0">
                <a:cs typeface="+mn-ea"/>
              </a:rPr>
              <a:t> : Passive RF Chips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Weak Signals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792751" y="5351881"/>
            <a:ext cx="2765629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cs typeface="+mn-ea"/>
              </a:rPr>
              <a:t>Avoid Retransmission</a:t>
            </a:r>
            <a:endParaRPr lang="en-US" altLang="zh-CN" dirty="0">
              <a:ea typeface="+mn-ea"/>
              <a:cs typeface="+mn-ea"/>
            </a:endParaRPr>
          </a:p>
          <a:p>
            <a:r>
              <a:rPr lang="en-US" altLang="zh-CN" dirty="0">
                <a:ea typeface="+mn-ea"/>
                <a:cs typeface="+mn-ea"/>
              </a:rPr>
              <a:t>Detect but Not Decode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highlight>
                  <a:srgbClr val="FFFF00"/>
                </a:highlight>
                <a:cs typeface="+mn-ea"/>
              </a:rPr>
              <a:t>More Gateways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FFFF00"/>
              </a:highlight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637487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Dynamic Allocation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727405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Backscatter Signals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251262" y="3650231"/>
            <a:ext cx="3804809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>
                <a:ea typeface="+mn-ea"/>
                <a:cs typeface="+mn-ea"/>
              </a:rPr>
              <a:t>PLoRa</a:t>
            </a:r>
            <a:endParaRPr lang="en-US" altLang="zh-CN" dirty="0">
              <a:ea typeface="+mn-ea"/>
              <a:cs typeface="+mn-ea"/>
            </a:endParaRPr>
          </a:p>
          <a:p>
            <a:r>
              <a:rPr lang="en-US" altLang="zh-CN" dirty="0" err="1">
                <a:ea typeface="+mn-ea"/>
                <a:cs typeface="+mn-ea"/>
              </a:rPr>
              <a:t>LoRea</a:t>
            </a:r>
            <a:endParaRPr lang="en-US" altLang="zh-CN" dirty="0">
              <a:ea typeface="+mn-ea"/>
              <a:cs typeface="+mn-ea"/>
            </a:endParaRPr>
          </a:p>
          <a:p>
            <a:r>
              <a:rPr lang="en-US" altLang="zh-CN" dirty="0" err="1">
                <a:ea typeface="+mn-ea"/>
                <a:cs typeface="+mn-ea"/>
              </a:rPr>
              <a:t>LoRa</a:t>
            </a:r>
            <a:r>
              <a:rPr lang="en-US" altLang="zh-CN" dirty="0">
                <a:ea typeface="+mn-ea"/>
                <a:cs typeface="+mn-ea"/>
              </a:rPr>
              <a:t> Backscatter</a:t>
            </a:r>
            <a:r>
              <a:rPr lang="zh-CN" altLang="en-US" dirty="0">
                <a:ea typeface="+mn-ea"/>
                <a:cs typeface="+mn-ea"/>
              </a:rPr>
              <a:t> 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452311" y="3194901"/>
            <a:ext cx="316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Wireless Power Transfer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751085" y="3650231"/>
            <a:ext cx="255437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Not Feasible For Hardware Extensions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413813" y="1300831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Energy Consumption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878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475489" y="4896551"/>
            <a:ext cx="354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More Gateways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585216" y="5351881"/>
            <a:ext cx="312842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1 Device : N Gateways</a:t>
            </a:r>
          </a:p>
          <a:p>
            <a:r>
              <a:rPr lang="en-US" altLang="zh-CN" dirty="0">
                <a:ea typeface="+mn-ea"/>
                <a:cs typeface="+mn-ea"/>
              </a:rPr>
              <a:t>Improve Network Density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Cheap Radios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110182" y="5351881"/>
            <a:ext cx="4065041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latin typeface="+mn-ea"/>
                <a:cs typeface="+mn-ea"/>
              </a:rPr>
              <a:t>Carrier Frequency Intrinsic Property</a:t>
            </a:r>
          </a:p>
          <a:p>
            <a:r>
              <a:rPr lang="en-US" altLang="zh-CN" dirty="0">
                <a:ea typeface="+mn-ea"/>
                <a:cs typeface="+mn-ea"/>
              </a:rPr>
              <a:t>Disentangle Collided Signals</a:t>
            </a:r>
            <a:br>
              <a:rPr lang="en-US" altLang="zh-CN" dirty="0">
                <a:ea typeface="+mn-ea"/>
                <a:cs typeface="+mn-ea"/>
              </a:rPr>
            </a:br>
            <a:r>
              <a:rPr lang="zh-CN" altLang="en-US" dirty="0">
                <a:ea typeface="+mn-ea"/>
                <a:cs typeface="+mn-ea"/>
              </a:rPr>
              <a:t>（ </a:t>
            </a:r>
            <a:r>
              <a:rPr lang="en-US" altLang="zh-CN" dirty="0">
                <a:ea typeface="+mn-ea"/>
                <a:cs typeface="+mn-ea"/>
              </a:rPr>
              <a:t>Radio Imperfections </a:t>
            </a:r>
            <a:r>
              <a:rPr lang="zh-CN" altLang="en-US" dirty="0">
                <a:ea typeface="+mn-ea"/>
                <a:cs typeface="+mn-ea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>
                <a:solidFill>
                  <a:schemeClr val="accent1"/>
                </a:solidFill>
                <a:cs typeface="+mn-ea"/>
              </a:rPr>
              <a:t>Integrate </a:t>
            </a: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LPWANs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175223" y="5351881"/>
            <a:ext cx="3678895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‘ </a:t>
            </a:r>
            <a:r>
              <a:rPr lang="en-US" altLang="zh-CN" dirty="0">
                <a:ea typeface="+mn-ea"/>
                <a:cs typeface="+mn-ea"/>
              </a:rPr>
              <a:t>GUN Radio </a:t>
            </a:r>
            <a:r>
              <a:rPr lang="zh-CN" altLang="en-US" dirty="0">
                <a:ea typeface="+mn-ea"/>
                <a:cs typeface="+mn-ea"/>
              </a:rPr>
              <a:t>’</a:t>
            </a:r>
            <a:r>
              <a:rPr lang="en-US" altLang="zh-CN" dirty="0">
                <a:ea typeface="+mn-ea"/>
                <a:cs typeface="+mn-ea"/>
              </a:rPr>
              <a:t> Experimented</a:t>
            </a:r>
          </a:p>
          <a:p>
            <a:r>
              <a:rPr lang="en-US" altLang="zh-CN" dirty="0">
                <a:ea typeface="+mn-ea"/>
                <a:cs typeface="+mn-ea"/>
              </a:rPr>
              <a:t>Commercial Device Ambiguous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062428" y="3194901"/>
            <a:ext cx="42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Sparse End-Device Placements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886537" y="3650231"/>
            <a:ext cx="284199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Less Packet Loss 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383615" y="3194901"/>
            <a:ext cx="343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Weak Signals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162761" y="3657840"/>
            <a:ext cx="3678895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Cloud ( </a:t>
            </a:r>
            <a:r>
              <a:rPr lang="en-US" altLang="zh-CN" dirty="0">
                <a:cs typeface="+mn-ea"/>
              </a:rPr>
              <a:t>Cannot Be Decoded )</a:t>
            </a:r>
          </a:p>
          <a:p>
            <a:r>
              <a:rPr lang="en-US" altLang="zh-CN">
                <a:ea typeface="+mn-ea"/>
                <a:cs typeface="+mn-ea"/>
              </a:rPr>
              <a:t>Programmable </a:t>
            </a:r>
            <a:r>
              <a:rPr lang="en-US" altLang="zh-CN" dirty="0">
                <a:ea typeface="+mn-ea"/>
                <a:cs typeface="+mn-ea"/>
              </a:rPr>
              <a:t>Hardware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362794" y="1300831"/>
            <a:ext cx="353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Communication Range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93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911417A6-FBA0-4257-A3D6-BB1B614CD6C6}"/>
              </a:ext>
            </a:extLst>
          </p:cNvPr>
          <p:cNvGrpSpPr/>
          <p:nvPr/>
        </p:nvGrpSpPr>
        <p:grpSpPr>
          <a:xfrm>
            <a:off x="4304879" y="2131133"/>
            <a:ext cx="2033229" cy="3002132"/>
            <a:chOff x="4304879" y="2131133"/>
            <a:chExt cx="2033229" cy="3002132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3858E76-3CB6-499B-B2ED-35D0A1A11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228" y="2131133"/>
              <a:ext cx="0" cy="300213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AB1CBFD-9D6B-4F82-A059-7CFDBBB53A7E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4304879" y="5133265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A7A80D-1590-4734-8A59-0EA17733810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304879" y="2131133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F54C6AE-77A6-47C8-9543-01BD3F63D24D}"/>
              </a:ext>
            </a:extLst>
          </p:cNvPr>
          <p:cNvGrpSpPr/>
          <p:nvPr/>
        </p:nvGrpSpPr>
        <p:grpSpPr>
          <a:xfrm>
            <a:off x="6338108" y="1803590"/>
            <a:ext cx="655086" cy="655086"/>
            <a:chOff x="10010259" y="3170881"/>
            <a:chExt cx="820800" cy="820800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4638656D-8EAD-4321-AEF4-ECD9EE46786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36A566F4-73CF-40F7-8AEC-857D688CE75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939C2782-2DB4-4A87-AAC6-20DE4D512ED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439660" y="1764052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426960" y="15423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Channel Coding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1F7D1-6A06-4924-950E-93529A4D5169}"/>
              </a:ext>
            </a:extLst>
          </p:cNvPr>
          <p:cNvSpPr txBox="1"/>
          <p:nvPr/>
        </p:nvSpPr>
        <p:spPr>
          <a:xfrm>
            <a:off x="7426959" y="1942460"/>
            <a:ext cx="4765039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Drake : Redundant Information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( Difficulty to Create Degree of Distribution)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( Increase Number of Collision 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2CEEA3-56BE-417E-B58D-D778A2C8570A}"/>
              </a:ext>
            </a:extLst>
          </p:cNvPr>
          <p:cNvSpPr/>
          <p:nvPr/>
        </p:nvSpPr>
        <p:spPr>
          <a:xfrm>
            <a:off x="7439660" y="476618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559CA6-6E84-43B3-9D23-DAF588A1E18F}"/>
              </a:ext>
            </a:extLst>
          </p:cNvPr>
          <p:cNvSpPr txBox="1"/>
          <p:nvPr/>
        </p:nvSpPr>
        <p:spPr>
          <a:xfrm>
            <a:off x="7426959" y="4544482"/>
            <a:ext cx="314350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Interference Cancellation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CBF43-D3B6-4466-9160-794B10A93C02}"/>
              </a:ext>
            </a:extLst>
          </p:cNvPr>
          <p:cNvSpPr txBox="1"/>
          <p:nvPr/>
        </p:nvSpPr>
        <p:spPr>
          <a:xfrm>
            <a:off x="7434072" y="4944592"/>
            <a:ext cx="514807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Carrier Frequency Intrinsic Property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Disentangle Collided Signals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Only 5-10 Devices Concurrently )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Distributed Error Correction Tech Proposed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BE1A962D-3607-40E9-AE92-020F250D0024}"/>
              </a:ext>
            </a:extLst>
          </p:cNvPr>
          <p:cNvGrpSpPr>
            <a:grpSpLocks/>
          </p:cNvGrpSpPr>
          <p:nvPr/>
        </p:nvGrpSpPr>
        <p:grpSpPr>
          <a:xfrm>
            <a:off x="6338108" y="4805722"/>
            <a:ext cx="655086" cy="655086"/>
            <a:chOff x="10010259" y="3170881"/>
            <a:chExt cx="820800" cy="820800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91E98724-0909-4AEF-A7B5-6DD7B3B33555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BCE6B1B7-C2E7-40E5-9593-9BCDD2D114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110052A0-9FFB-4378-A567-B5081CE486D2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534C7B9-6C7E-4B38-949F-DABD0541F360}"/>
              </a:ext>
            </a:extLst>
          </p:cNvPr>
          <p:cNvGrpSpPr/>
          <p:nvPr/>
        </p:nvGrpSpPr>
        <p:grpSpPr>
          <a:xfrm>
            <a:off x="3576638" y="2892644"/>
            <a:ext cx="1477956" cy="1479108"/>
            <a:chOff x="3576638" y="2892644"/>
            <a:chExt cx="1477956" cy="1479108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61717CB-2E50-4E93-BD7E-416B518F8455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59C8C53-4AB5-4D24-BFDE-601CAE9A02E8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custGeom>
              <a:avLst/>
              <a:gdLst>
                <a:gd name="connsiteX0" fmla="*/ 0 w 1477956"/>
                <a:gd name="connsiteY0" fmla="*/ 762414 h 1479108"/>
                <a:gd name="connsiteX1" fmla="*/ 212930 w 1477956"/>
                <a:gd name="connsiteY1" fmla="*/ 762414 h 1479108"/>
                <a:gd name="connsiteX2" fmla="*/ 221348 w 1477956"/>
                <a:gd name="connsiteY2" fmla="*/ 845919 h 1479108"/>
                <a:gd name="connsiteX3" fmla="*/ 738401 w 1477956"/>
                <a:gd name="connsiteY3" fmla="*/ 1267329 h 1479108"/>
                <a:gd name="connsiteX4" fmla="*/ 943836 w 1477956"/>
                <a:gd name="connsiteY4" fmla="*/ 1225854 h 1479108"/>
                <a:gd name="connsiteX5" fmla="*/ 981095 w 1477956"/>
                <a:gd name="connsiteY5" fmla="*/ 1205631 h 1479108"/>
                <a:gd name="connsiteX6" fmla="*/ 1086544 w 1477956"/>
                <a:gd name="connsiteY6" fmla="*/ 1388274 h 1479108"/>
                <a:gd name="connsiteX7" fmla="*/ 1026269 w 1477956"/>
                <a:gd name="connsiteY7" fmla="*/ 1420990 h 1479108"/>
                <a:gd name="connsiteX8" fmla="*/ 738401 w 1477956"/>
                <a:gd name="connsiteY8" fmla="*/ 1479108 h 1479108"/>
                <a:gd name="connsiteX9" fmla="*/ 2664 w 1477956"/>
                <a:gd name="connsiteY9" fmla="*/ 815169 h 1479108"/>
                <a:gd name="connsiteX10" fmla="*/ 1126741 w 1477956"/>
                <a:gd name="connsiteY10" fmla="*/ 112652 h 1479108"/>
                <a:gd name="connsiteX11" fmla="*/ 1151893 w 1477956"/>
                <a:gd name="connsiteY11" fmla="*/ 126304 h 1479108"/>
                <a:gd name="connsiteX12" fmla="*/ 1477956 w 1477956"/>
                <a:gd name="connsiteY12" fmla="*/ 739554 h 1479108"/>
                <a:gd name="connsiteX13" fmla="*/ 1151894 w 1477956"/>
                <a:gd name="connsiteY13" fmla="*/ 1352804 h 1479108"/>
                <a:gd name="connsiteX14" fmla="*/ 1126741 w 1477956"/>
                <a:gd name="connsiteY14" fmla="*/ 1366456 h 1479108"/>
                <a:gd name="connsiteX15" fmla="*/ 1021291 w 1477956"/>
                <a:gd name="connsiteY15" fmla="*/ 1183813 h 1479108"/>
                <a:gd name="connsiteX16" fmla="*/ 1033486 w 1477956"/>
                <a:gd name="connsiteY16" fmla="*/ 1177193 h 1479108"/>
                <a:gd name="connsiteX17" fmla="*/ 1266177 w 1477956"/>
                <a:gd name="connsiteY17" fmla="*/ 739554 h 1479108"/>
                <a:gd name="connsiteX18" fmla="*/ 1033486 w 1477956"/>
                <a:gd name="connsiteY18" fmla="*/ 301915 h 1479108"/>
                <a:gd name="connsiteX19" fmla="*/ 1021291 w 1477956"/>
                <a:gd name="connsiteY19" fmla="*/ 295296 h 1479108"/>
                <a:gd name="connsiteX20" fmla="*/ 738401 w 1477956"/>
                <a:gd name="connsiteY20" fmla="*/ 0 h 1479108"/>
                <a:gd name="connsiteX21" fmla="*/ 1026269 w 1477956"/>
                <a:gd name="connsiteY21" fmla="*/ 58118 h 1479108"/>
                <a:gd name="connsiteX22" fmla="*/ 1086544 w 1477956"/>
                <a:gd name="connsiteY22" fmla="*/ 90834 h 1479108"/>
                <a:gd name="connsiteX23" fmla="*/ 981095 w 1477956"/>
                <a:gd name="connsiteY23" fmla="*/ 273478 h 1479108"/>
                <a:gd name="connsiteX24" fmla="*/ 943836 w 1477956"/>
                <a:gd name="connsiteY24" fmla="*/ 253254 h 1479108"/>
                <a:gd name="connsiteX25" fmla="*/ 738401 w 1477956"/>
                <a:gd name="connsiteY25" fmla="*/ 211779 h 1479108"/>
                <a:gd name="connsiteX26" fmla="*/ 221348 w 1477956"/>
                <a:gd name="connsiteY26" fmla="*/ 633189 h 1479108"/>
                <a:gd name="connsiteX27" fmla="*/ 212930 w 1477956"/>
                <a:gd name="connsiteY27" fmla="*/ 716694 h 1479108"/>
                <a:gd name="connsiteX28" fmla="*/ 0 w 1477956"/>
                <a:gd name="connsiteY28" fmla="*/ 716694 h 1479108"/>
                <a:gd name="connsiteX29" fmla="*/ 2664 w 1477956"/>
                <a:gd name="connsiteY29" fmla="*/ 663939 h 1479108"/>
                <a:gd name="connsiteX30" fmla="*/ 738401 w 1477956"/>
                <a:gd name="connsiteY30" fmla="*/ 0 h 14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7956" h="1479108">
                  <a:moveTo>
                    <a:pt x="0" y="762414"/>
                  </a:moveTo>
                  <a:lnTo>
                    <a:pt x="212930" y="762414"/>
                  </a:lnTo>
                  <a:lnTo>
                    <a:pt x="221348" y="845919"/>
                  </a:lnTo>
                  <a:cubicBezTo>
                    <a:pt x="270561" y="1086417"/>
                    <a:pt x="483354" y="1267329"/>
                    <a:pt x="738401" y="1267329"/>
                  </a:cubicBezTo>
                  <a:cubicBezTo>
                    <a:pt x="811272" y="1267329"/>
                    <a:pt x="880693" y="1252561"/>
                    <a:pt x="943836" y="1225854"/>
                  </a:cubicBezTo>
                  <a:lnTo>
                    <a:pt x="981095" y="1205631"/>
                  </a:lnTo>
                  <a:lnTo>
                    <a:pt x="1086544" y="1388274"/>
                  </a:lnTo>
                  <a:lnTo>
                    <a:pt x="1026269" y="1420990"/>
                  </a:lnTo>
                  <a:cubicBezTo>
                    <a:pt x="937790" y="1458414"/>
                    <a:pt x="840513" y="1479108"/>
                    <a:pt x="738401" y="1479108"/>
                  </a:cubicBezTo>
                  <a:cubicBezTo>
                    <a:pt x="355484" y="1479108"/>
                    <a:pt x="40537" y="1188093"/>
                    <a:pt x="2664" y="815169"/>
                  </a:cubicBezTo>
                  <a:close/>
                  <a:moveTo>
                    <a:pt x="1126741" y="112652"/>
                  </a:moveTo>
                  <a:lnTo>
                    <a:pt x="1151893" y="126304"/>
                  </a:lnTo>
                  <a:cubicBezTo>
                    <a:pt x="1348616" y="259208"/>
                    <a:pt x="1477956" y="484277"/>
                    <a:pt x="1477956" y="739554"/>
                  </a:cubicBezTo>
                  <a:cubicBezTo>
                    <a:pt x="1477956" y="994832"/>
                    <a:pt x="1348616" y="1219901"/>
                    <a:pt x="1151894" y="1352804"/>
                  </a:cubicBezTo>
                  <a:lnTo>
                    <a:pt x="1126741" y="1366456"/>
                  </a:lnTo>
                  <a:lnTo>
                    <a:pt x="1021291" y="1183813"/>
                  </a:lnTo>
                  <a:lnTo>
                    <a:pt x="1033486" y="1177193"/>
                  </a:lnTo>
                  <a:cubicBezTo>
                    <a:pt x="1173875" y="1082348"/>
                    <a:pt x="1266177" y="921730"/>
                    <a:pt x="1266177" y="739554"/>
                  </a:cubicBezTo>
                  <a:cubicBezTo>
                    <a:pt x="1266177" y="557378"/>
                    <a:pt x="1173875" y="396760"/>
                    <a:pt x="1033486" y="301915"/>
                  </a:cubicBezTo>
                  <a:lnTo>
                    <a:pt x="1021291" y="295296"/>
                  </a:lnTo>
                  <a:close/>
                  <a:moveTo>
                    <a:pt x="738401" y="0"/>
                  </a:moveTo>
                  <a:cubicBezTo>
                    <a:pt x="840512" y="0"/>
                    <a:pt x="937790" y="20695"/>
                    <a:pt x="1026269" y="58118"/>
                  </a:cubicBezTo>
                  <a:lnTo>
                    <a:pt x="1086544" y="90834"/>
                  </a:lnTo>
                  <a:lnTo>
                    <a:pt x="981095" y="273478"/>
                  </a:lnTo>
                  <a:lnTo>
                    <a:pt x="943836" y="253254"/>
                  </a:lnTo>
                  <a:cubicBezTo>
                    <a:pt x="880693" y="226547"/>
                    <a:pt x="811272" y="211779"/>
                    <a:pt x="738401" y="211779"/>
                  </a:cubicBezTo>
                  <a:cubicBezTo>
                    <a:pt x="483354" y="211779"/>
                    <a:pt x="270561" y="392691"/>
                    <a:pt x="221348" y="633189"/>
                  </a:cubicBezTo>
                  <a:lnTo>
                    <a:pt x="212930" y="716694"/>
                  </a:lnTo>
                  <a:lnTo>
                    <a:pt x="0" y="716694"/>
                  </a:lnTo>
                  <a:lnTo>
                    <a:pt x="2664" y="663939"/>
                  </a:lnTo>
                  <a:cubicBezTo>
                    <a:pt x="40537" y="291015"/>
                    <a:pt x="355484" y="0"/>
                    <a:pt x="73840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55B794BE-AA80-4D15-B6B9-14D001F71E7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7681" y="3104842"/>
              <a:ext cx="1054716" cy="1054716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78ECC9B0-2110-48B8-8D8B-7F57D8AB58A9}"/>
              </a:ext>
            </a:extLst>
          </p:cNvPr>
          <p:cNvSpPr/>
          <p:nvPr/>
        </p:nvSpPr>
        <p:spPr>
          <a:xfrm>
            <a:off x="673100" y="3074670"/>
            <a:ext cx="2539790" cy="24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0CAEBDD-DA33-4EA0-97B9-DA0995A8C60D}"/>
              </a:ext>
            </a:extLst>
          </p:cNvPr>
          <p:cNvSpPr txBox="1"/>
          <p:nvPr/>
        </p:nvSpPr>
        <p:spPr>
          <a:xfrm>
            <a:off x="660399" y="2829025"/>
            <a:ext cx="253978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Error Correction</a:t>
            </a:r>
            <a:endParaRPr lang="zh-CN" altLang="en-US" sz="24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9DC3-1662-4A12-A796-1302DC7E8F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2B1531-6B00-48DE-ABD0-2F67A785938D}"/>
              </a:ext>
            </a:extLst>
          </p:cNvPr>
          <p:cNvGrpSpPr/>
          <p:nvPr/>
        </p:nvGrpSpPr>
        <p:grpSpPr>
          <a:xfrm>
            <a:off x="5678734" y="3265416"/>
            <a:ext cx="850082" cy="850082"/>
            <a:chOff x="5678734" y="3265416"/>
            <a:chExt cx="850082" cy="850082"/>
          </a:xfrm>
        </p:grpSpPr>
        <p:sp>
          <p:nvSpPr>
            <p:cNvPr id="64" name="íṥļîḓê">
              <a:extLst>
                <a:ext uri="{FF2B5EF4-FFF2-40B4-BE49-F238E27FC236}">
                  <a16:creationId xmlns:a16="http://schemas.microsoft.com/office/drawing/2014/main" id="{D2876D10-1CEE-4F16-8C66-45A6C4CA99F5}"/>
                </a:ext>
              </a:extLst>
            </p:cNvPr>
            <p:cNvSpPr/>
            <p:nvPr/>
          </p:nvSpPr>
          <p:spPr>
            <a:xfrm>
              <a:off x="5678734" y="3265416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5" name="íṥlíḓê">
              <a:extLst>
                <a:ext uri="{FF2B5EF4-FFF2-40B4-BE49-F238E27FC236}">
                  <a16:creationId xmlns:a16="http://schemas.microsoft.com/office/drawing/2014/main" id="{A82048BD-C4D6-4CF0-83FE-5D5B14336ABD}"/>
                </a:ext>
              </a:extLst>
            </p:cNvPr>
            <p:cNvSpPr/>
            <p:nvPr/>
          </p:nvSpPr>
          <p:spPr>
            <a:xfrm>
              <a:off x="5730548" y="3317354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6" name="ïśļiḑé">
              <a:extLst>
                <a:ext uri="{FF2B5EF4-FFF2-40B4-BE49-F238E27FC236}">
                  <a16:creationId xmlns:a16="http://schemas.microsoft.com/office/drawing/2014/main" id="{36D64EC0-C864-49E5-A7E8-C83E4406AA34}"/>
                </a:ext>
              </a:extLst>
            </p:cNvPr>
            <p:cNvSpPr/>
            <p:nvPr/>
          </p:nvSpPr>
          <p:spPr>
            <a:xfrm>
              <a:off x="5879268" y="3461026"/>
              <a:ext cx="449014" cy="459108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4826105" y="1713844"/>
            <a:ext cx="2539790" cy="198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4932369" y="1512390"/>
            <a:ext cx="283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Additional Preambles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3661676" y="1923163"/>
            <a:ext cx="537261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latin typeface="+mn-ea"/>
                <a:ea typeface="+mn-ea"/>
                <a:cs typeface="+mn-ea"/>
              </a:rPr>
              <a:t>Ideal-CSMA : Low PRR ( Synchronously )</a:t>
            </a:r>
          </a:p>
          <a:p>
            <a:pPr lvl="0">
              <a:defRPr/>
            </a:pPr>
            <a:r>
              <a:rPr lang="en-US" altLang="zh-CN" dirty="0">
                <a:latin typeface="+mn-ea"/>
                <a:ea typeface="+mn-ea"/>
                <a:cs typeface="+mn-ea"/>
              </a:rPr>
              <a:t>CSMA-CAD : SF Randomized,</a:t>
            </a:r>
            <a:r>
              <a:rPr lang="zh-CN" altLang="en-US" dirty="0">
                <a:latin typeface="+mn-ea"/>
                <a:ea typeface="+mn-ea"/>
                <a:cs typeface="+mn-ea"/>
              </a:rPr>
              <a:t> </a:t>
            </a:r>
            <a:r>
              <a:rPr lang="en-US" altLang="zh-CN" dirty="0">
                <a:latin typeface="+mn-ea"/>
                <a:ea typeface="+mn-ea"/>
                <a:cs typeface="+mn-ea"/>
              </a:rPr>
              <a:t>PRR Doubled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E543E-F287-400B-ACA1-F3E826171351}"/>
              </a:ext>
            </a:extLst>
          </p:cNvPr>
          <p:cNvGrpSpPr/>
          <p:nvPr/>
        </p:nvGrpSpPr>
        <p:grpSpPr>
          <a:xfrm>
            <a:off x="8826882" y="4056245"/>
            <a:ext cx="850082" cy="850082"/>
            <a:chOff x="8826882" y="4056245"/>
            <a:chExt cx="850082" cy="850082"/>
          </a:xfrm>
        </p:grpSpPr>
        <p:sp>
          <p:nvSpPr>
            <p:cNvPr id="76" name="íṥļîḓê">
              <a:extLst>
                <a:ext uri="{FF2B5EF4-FFF2-40B4-BE49-F238E27FC236}">
                  <a16:creationId xmlns:a16="http://schemas.microsoft.com/office/drawing/2014/main" id="{AF1DB4EB-8655-4F01-A7B0-819FDA908ABB}"/>
                </a:ext>
              </a:extLst>
            </p:cNvPr>
            <p:cNvSpPr/>
            <p:nvPr/>
          </p:nvSpPr>
          <p:spPr>
            <a:xfrm>
              <a:off x="8826882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7" name="íṥlíḓê">
              <a:extLst>
                <a:ext uri="{FF2B5EF4-FFF2-40B4-BE49-F238E27FC236}">
                  <a16:creationId xmlns:a16="http://schemas.microsoft.com/office/drawing/2014/main" id="{62E84A84-8B61-467E-8A3F-5FC0106A48F7}"/>
                </a:ext>
              </a:extLst>
            </p:cNvPr>
            <p:cNvSpPr/>
            <p:nvPr/>
          </p:nvSpPr>
          <p:spPr>
            <a:xfrm>
              <a:off x="8878696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8" name="ïśļiḑé">
              <a:extLst>
                <a:ext uri="{FF2B5EF4-FFF2-40B4-BE49-F238E27FC236}">
                  <a16:creationId xmlns:a16="http://schemas.microsoft.com/office/drawing/2014/main" id="{F8654CAE-4B50-4D34-B4B5-26E5B9232114}"/>
                </a:ext>
              </a:extLst>
            </p:cNvPr>
            <p:cNvSpPr/>
            <p:nvPr/>
          </p:nvSpPr>
          <p:spPr>
            <a:xfrm>
              <a:off x="9022368" y="4256927"/>
              <a:ext cx="459108" cy="448962"/>
            </a:xfrm>
            <a:custGeom>
              <a:avLst/>
              <a:gdLst>
                <a:gd name="connsiteX0" fmla="*/ 480240 w 608551"/>
                <a:gd name="connsiteY0" fmla="*/ 438791 h 595102"/>
                <a:gd name="connsiteX1" fmla="*/ 509306 w 608551"/>
                <a:gd name="connsiteY1" fmla="*/ 467959 h 595102"/>
                <a:gd name="connsiteX2" fmla="*/ 498618 w 608551"/>
                <a:gd name="connsiteY2" fmla="*/ 507675 h 595102"/>
                <a:gd name="connsiteX3" fmla="*/ 458865 w 608551"/>
                <a:gd name="connsiteY3" fmla="*/ 518352 h 595102"/>
                <a:gd name="connsiteX4" fmla="*/ 429799 w 608551"/>
                <a:gd name="connsiteY4" fmla="*/ 489184 h 595102"/>
                <a:gd name="connsiteX5" fmla="*/ 440357 w 608551"/>
                <a:gd name="connsiteY5" fmla="*/ 449468 h 595102"/>
                <a:gd name="connsiteX6" fmla="*/ 480631 w 608551"/>
                <a:gd name="connsiteY6" fmla="*/ 419389 h 595102"/>
                <a:gd name="connsiteX7" fmla="*/ 430320 w 608551"/>
                <a:gd name="connsiteY7" fmla="*/ 432801 h 595102"/>
                <a:gd name="connsiteX8" fmla="*/ 423803 w 608551"/>
                <a:gd name="connsiteY8" fmla="*/ 439442 h 595102"/>
                <a:gd name="connsiteX9" fmla="*/ 410248 w 608551"/>
                <a:gd name="connsiteY9" fmla="*/ 489575 h 595102"/>
                <a:gd name="connsiteX10" fmla="*/ 412725 w 608551"/>
                <a:gd name="connsiteY10" fmla="*/ 498560 h 595102"/>
                <a:gd name="connsiteX11" fmla="*/ 449480 w 608551"/>
                <a:gd name="connsiteY11" fmla="*/ 535280 h 595102"/>
                <a:gd name="connsiteX12" fmla="*/ 456128 w 608551"/>
                <a:gd name="connsiteY12" fmla="*/ 538015 h 595102"/>
                <a:gd name="connsiteX13" fmla="*/ 458474 w 608551"/>
                <a:gd name="connsiteY13" fmla="*/ 537755 h 595102"/>
                <a:gd name="connsiteX14" fmla="*/ 508785 w 608551"/>
                <a:gd name="connsiteY14" fmla="*/ 524342 h 595102"/>
                <a:gd name="connsiteX15" fmla="*/ 515302 w 608551"/>
                <a:gd name="connsiteY15" fmla="*/ 517701 h 595102"/>
                <a:gd name="connsiteX16" fmla="*/ 528727 w 608551"/>
                <a:gd name="connsiteY16" fmla="*/ 467568 h 595102"/>
                <a:gd name="connsiteX17" fmla="*/ 526381 w 608551"/>
                <a:gd name="connsiteY17" fmla="*/ 458583 h 595102"/>
                <a:gd name="connsiteX18" fmla="*/ 489625 w 608551"/>
                <a:gd name="connsiteY18" fmla="*/ 421863 h 595102"/>
                <a:gd name="connsiteX19" fmla="*/ 480631 w 608551"/>
                <a:gd name="connsiteY19" fmla="*/ 419389 h 595102"/>
                <a:gd name="connsiteX20" fmla="*/ 262289 w 608551"/>
                <a:gd name="connsiteY20" fmla="*/ 382032 h 595102"/>
                <a:gd name="connsiteX21" fmla="*/ 131665 w 608551"/>
                <a:gd name="connsiteY21" fmla="*/ 512451 h 595102"/>
                <a:gd name="connsiteX22" fmla="*/ 131665 w 608551"/>
                <a:gd name="connsiteY22" fmla="*/ 525597 h 595102"/>
                <a:gd name="connsiteX23" fmla="*/ 138313 w 608551"/>
                <a:gd name="connsiteY23" fmla="*/ 528331 h 595102"/>
                <a:gd name="connsiteX24" fmla="*/ 144832 w 608551"/>
                <a:gd name="connsiteY24" fmla="*/ 525597 h 595102"/>
                <a:gd name="connsiteX25" fmla="*/ 275456 w 608551"/>
                <a:gd name="connsiteY25" fmla="*/ 395178 h 595102"/>
                <a:gd name="connsiteX26" fmla="*/ 275456 w 608551"/>
                <a:gd name="connsiteY26" fmla="*/ 382032 h 595102"/>
                <a:gd name="connsiteX27" fmla="*/ 262289 w 608551"/>
                <a:gd name="connsiteY27" fmla="*/ 382032 h 595102"/>
                <a:gd name="connsiteX28" fmla="*/ 239085 w 608551"/>
                <a:gd name="connsiteY28" fmla="*/ 358864 h 595102"/>
                <a:gd name="connsiteX29" fmla="*/ 108460 w 608551"/>
                <a:gd name="connsiteY29" fmla="*/ 489283 h 595102"/>
                <a:gd name="connsiteX30" fmla="*/ 108460 w 608551"/>
                <a:gd name="connsiteY30" fmla="*/ 502559 h 595102"/>
                <a:gd name="connsiteX31" fmla="*/ 115109 w 608551"/>
                <a:gd name="connsiteY31" fmla="*/ 505293 h 595102"/>
                <a:gd name="connsiteX32" fmla="*/ 121757 w 608551"/>
                <a:gd name="connsiteY32" fmla="*/ 502559 h 595102"/>
                <a:gd name="connsiteX33" fmla="*/ 252382 w 608551"/>
                <a:gd name="connsiteY33" fmla="*/ 372140 h 595102"/>
                <a:gd name="connsiteX34" fmla="*/ 252382 w 608551"/>
                <a:gd name="connsiteY34" fmla="*/ 358864 h 595102"/>
                <a:gd name="connsiteX35" fmla="*/ 239085 w 608551"/>
                <a:gd name="connsiteY35" fmla="*/ 358864 h 595102"/>
                <a:gd name="connsiteX36" fmla="*/ 212751 w 608551"/>
                <a:gd name="connsiteY36" fmla="*/ 332572 h 595102"/>
                <a:gd name="connsiteX37" fmla="*/ 82127 w 608551"/>
                <a:gd name="connsiteY37" fmla="*/ 462991 h 595102"/>
                <a:gd name="connsiteX38" fmla="*/ 82127 w 608551"/>
                <a:gd name="connsiteY38" fmla="*/ 476137 h 595102"/>
                <a:gd name="connsiteX39" fmla="*/ 88645 w 608551"/>
                <a:gd name="connsiteY39" fmla="*/ 478870 h 595102"/>
                <a:gd name="connsiteX40" fmla="*/ 95293 w 608551"/>
                <a:gd name="connsiteY40" fmla="*/ 476137 h 595102"/>
                <a:gd name="connsiteX41" fmla="*/ 225918 w 608551"/>
                <a:gd name="connsiteY41" fmla="*/ 345718 h 595102"/>
                <a:gd name="connsiteX42" fmla="*/ 225918 w 608551"/>
                <a:gd name="connsiteY42" fmla="*/ 332572 h 595102"/>
                <a:gd name="connsiteX43" fmla="*/ 212751 w 608551"/>
                <a:gd name="connsiteY43" fmla="*/ 332572 h 595102"/>
                <a:gd name="connsiteX44" fmla="*/ 560431 w 608551"/>
                <a:gd name="connsiteY44" fmla="*/ 1969 h 595102"/>
                <a:gd name="connsiteX45" fmla="*/ 572816 w 608551"/>
                <a:gd name="connsiteY45" fmla="*/ 2750 h 595102"/>
                <a:gd name="connsiteX46" fmla="*/ 605798 w 608551"/>
                <a:gd name="connsiteY46" fmla="*/ 35681 h 595102"/>
                <a:gd name="connsiteX47" fmla="*/ 606580 w 608551"/>
                <a:gd name="connsiteY47" fmla="*/ 48046 h 595102"/>
                <a:gd name="connsiteX48" fmla="*/ 565255 w 608551"/>
                <a:gd name="connsiteY48" fmla="*/ 101020 h 595102"/>
                <a:gd name="connsiteX49" fmla="*/ 559519 w 608551"/>
                <a:gd name="connsiteY49" fmla="*/ 108309 h 595102"/>
                <a:gd name="connsiteX50" fmla="*/ 529796 w 608551"/>
                <a:gd name="connsiteY50" fmla="*/ 120544 h 595102"/>
                <a:gd name="connsiteX51" fmla="*/ 507504 w 608551"/>
                <a:gd name="connsiteY51" fmla="*/ 114036 h 595102"/>
                <a:gd name="connsiteX52" fmla="*/ 344158 w 608551"/>
                <a:gd name="connsiteY52" fmla="*/ 277125 h 595102"/>
                <a:gd name="connsiteX53" fmla="*/ 387178 w 608551"/>
                <a:gd name="connsiteY53" fmla="*/ 319947 h 595102"/>
                <a:gd name="connsiteX54" fmla="*/ 389524 w 608551"/>
                <a:gd name="connsiteY54" fmla="*/ 325153 h 595102"/>
                <a:gd name="connsiteX55" fmla="*/ 432544 w 608551"/>
                <a:gd name="connsiteY55" fmla="*/ 367975 h 595102"/>
                <a:gd name="connsiteX56" fmla="*/ 469568 w 608551"/>
                <a:gd name="connsiteY56" fmla="*/ 361988 h 595102"/>
                <a:gd name="connsiteX57" fmla="*/ 552218 w 608551"/>
                <a:gd name="connsiteY57" fmla="*/ 396090 h 595102"/>
                <a:gd name="connsiteX58" fmla="*/ 586374 w 608551"/>
                <a:gd name="connsiteY58" fmla="*/ 478610 h 595102"/>
                <a:gd name="connsiteX59" fmla="*/ 552218 w 608551"/>
                <a:gd name="connsiteY59" fmla="*/ 561000 h 595102"/>
                <a:gd name="connsiteX60" fmla="*/ 469568 w 608551"/>
                <a:gd name="connsiteY60" fmla="*/ 595102 h 595102"/>
                <a:gd name="connsiteX61" fmla="*/ 386917 w 608551"/>
                <a:gd name="connsiteY61" fmla="*/ 561000 h 595102"/>
                <a:gd name="connsiteX62" fmla="*/ 358889 w 608551"/>
                <a:gd name="connsiteY62" fmla="*/ 441645 h 595102"/>
                <a:gd name="connsiteX63" fmla="*/ 318737 w 608551"/>
                <a:gd name="connsiteY63" fmla="*/ 401556 h 595102"/>
                <a:gd name="connsiteX64" fmla="*/ 169601 w 608551"/>
                <a:gd name="connsiteY64" fmla="*/ 550327 h 595102"/>
                <a:gd name="connsiteX65" fmla="*/ 113414 w 608551"/>
                <a:gd name="connsiteY65" fmla="*/ 573626 h 595102"/>
                <a:gd name="connsiteX66" fmla="*/ 57358 w 608551"/>
                <a:gd name="connsiteY66" fmla="*/ 550327 h 595102"/>
                <a:gd name="connsiteX67" fmla="*/ 34022 w 608551"/>
                <a:gd name="connsiteY67" fmla="*/ 494229 h 595102"/>
                <a:gd name="connsiteX68" fmla="*/ 57358 w 608551"/>
                <a:gd name="connsiteY68" fmla="*/ 438261 h 595102"/>
                <a:gd name="connsiteX69" fmla="*/ 206363 w 608551"/>
                <a:gd name="connsiteY69" fmla="*/ 289360 h 595102"/>
                <a:gd name="connsiteX70" fmla="*/ 153696 w 608551"/>
                <a:gd name="connsiteY70" fmla="*/ 236776 h 595102"/>
                <a:gd name="connsiteX71" fmla="*/ 116543 w 608551"/>
                <a:gd name="connsiteY71" fmla="*/ 242893 h 595102"/>
                <a:gd name="connsiteX72" fmla="*/ 34283 w 608551"/>
                <a:gd name="connsiteY72" fmla="*/ 208922 h 595102"/>
                <a:gd name="connsiteX73" fmla="*/ 8732 w 608551"/>
                <a:gd name="connsiteY73" fmla="*/ 82277 h 595102"/>
                <a:gd name="connsiteX74" fmla="*/ 15511 w 608551"/>
                <a:gd name="connsiteY74" fmla="*/ 76680 h 595102"/>
                <a:gd name="connsiteX75" fmla="*/ 23984 w 608551"/>
                <a:gd name="connsiteY75" fmla="*/ 79154 h 595102"/>
                <a:gd name="connsiteX76" fmla="*/ 77825 w 608551"/>
                <a:gd name="connsiteY76" fmla="*/ 133039 h 595102"/>
                <a:gd name="connsiteX77" fmla="*/ 121105 w 608551"/>
                <a:gd name="connsiteY77" fmla="*/ 130696 h 595102"/>
                <a:gd name="connsiteX78" fmla="*/ 123452 w 608551"/>
                <a:gd name="connsiteY78" fmla="*/ 87484 h 595102"/>
                <a:gd name="connsiteX79" fmla="*/ 69612 w 608551"/>
                <a:gd name="connsiteY79" fmla="*/ 33728 h 595102"/>
                <a:gd name="connsiteX80" fmla="*/ 67004 w 608551"/>
                <a:gd name="connsiteY80" fmla="*/ 25268 h 595102"/>
                <a:gd name="connsiteX81" fmla="*/ 72610 w 608551"/>
                <a:gd name="connsiteY81" fmla="*/ 18500 h 595102"/>
                <a:gd name="connsiteX82" fmla="*/ 116934 w 608551"/>
                <a:gd name="connsiteY82" fmla="*/ 9779 h 595102"/>
                <a:gd name="connsiteX83" fmla="*/ 199454 w 608551"/>
                <a:gd name="connsiteY83" fmla="*/ 44011 h 595102"/>
                <a:gd name="connsiteX84" fmla="*/ 227482 w 608551"/>
                <a:gd name="connsiteY84" fmla="*/ 163236 h 595102"/>
                <a:gd name="connsiteX85" fmla="*/ 282887 w 608551"/>
                <a:gd name="connsiteY85" fmla="*/ 218683 h 595102"/>
                <a:gd name="connsiteX86" fmla="*/ 287971 w 608551"/>
                <a:gd name="connsiteY86" fmla="*/ 221026 h 595102"/>
                <a:gd name="connsiteX87" fmla="*/ 330991 w 608551"/>
                <a:gd name="connsiteY87" fmla="*/ 263979 h 595102"/>
                <a:gd name="connsiteX88" fmla="*/ 494337 w 608551"/>
                <a:gd name="connsiteY88" fmla="*/ 100890 h 595102"/>
                <a:gd name="connsiteX89" fmla="*/ 487819 w 608551"/>
                <a:gd name="connsiteY89" fmla="*/ 78503 h 595102"/>
                <a:gd name="connsiteX90" fmla="*/ 500073 w 608551"/>
                <a:gd name="connsiteY90" fmla="*/ 48827 h 595102"/>
                <a:gd name="connsiteX91" fmla="*/ 507243 w 608551"/>
                <a:gd name="connsiteY91" fmla="*/ 43230 h 59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8551" h="595102">
                  <a:moveTo>
                    <a:pt x="480240" y="438791"/>
                  </a:moveTo>
                  <a:lnTo>
                    <a:pt x="509306" y="467959"/>
                  </a:lnTo>
                  <a:lnTo>
                    <a:pt x="498618" y="507675"/>
                  </a:lnTo>
                  <a:lnTo>
                    <a:pt x="458865" y="518352"/>
                  </a:lnTo>
                  <a:lnTo>
                    <a:pt x="429799" y="489184"/>
                  </a:lnTo>
                  <a:lnTo>
                    <a:pt x="440357" y="449468"/>
                  </a:lnTo>
                  <a:close/>
                  <a:moveTo>
                    <a:pt x="480631" y="419389"/>
                  </a:moveTo>
                  <a:lnTo>
                    <a:pt x="430320" y="432801"/>
                  </a:lnTo>
                  <a:cubicBezTo>
                    <a:pt x="427192" y="433712"/>
                    <a:pt x="424585" y="436186"/>
                    <a:pt x="423803" y="439442"/>
                  </a:cubicBezTo>
                  <a:lnTo>
                    <a:pt x="410248" y="489575"/>
                  </a:lnTo>
                  <a:cubicBezTo>
                    <a:pt x="409466" y="492830"/>
                    <a:pt x="410378" y="496216"/>
                    <a:pt x="412725" y="498560"/>
                  </a:cubicBezTo>
                  <a:lnTo>
                    <a:pt x="449480" y="535280"/>
                  </a:lnTo>
                  <a:cubicBezTo>
                    <a:pt x="451305" y="537103"/>
                    <a:pt x="453651" y="538015"/>
                    <a:pt x="456128" y="538015"/>
                  </a:cubicBezTo>
                  <a:cubicBezTo>
                    <a:pt x="456910" y="538015"/>
                    <a:pt x="457692" y="538015"/>
                    <a:pt x="458474" y="537755"/>
                  </a:cubicBezTo>
                  <a:lnTo>
                    <a:pt x="508785" y="524342"/>
                  </a:lnTo>
                  <a:cubicBezTo>
                    <a:pt x="511913" y="523431"/>
                    <a:pt x="514520" y="520957"/>
                    <a:pt x="515302" y="517701"/>
                  </a:cubicBezTo>
                  <a:lnTo>
                    <a:pt x="528727" y="467568"/>
                  </a:lnTo>
                  <a:cubicBezTo>
                    <a:pt x="529639" y="464313"/>
                    <a:pt x="528727" y="460927"/>
                    <a:pt x="526381" y="458583"/>
                  </a:cubicBezTo>
                  <a:lnTo>
                    <a:pt x="489625" y="421863"/>
                  </a:lnTo>
                  <a:cubicBezTo>
                    <a:pt x="487279" y="419519"/>
                    <a:pt x="483890" y="418477"/>
                    <a:pt x="480631" y="419389"/>
                  </a:cubicBezTo>
                  <a:close/>
                  <a:moveTo>
                    <a:pt x="262289" y="382032"/>
                  </a:moveTo>
                  <a:lnTo>
                    <a:pt x="131665" y="512451"/>
                  </a:lnTo>
                  <a:cubicBezTo>
                    <a:pt x="128015" y="516096"/>
                    <a:pt x="128015" y="521953"/>
                    <a:pt x="131665" y="525597"/>
                  </a:cubicBezTo>
                  <a:cubicBezTo>
                    <a:pt x="133490" y="527420"/>
                    <a:pt x="135837" y="528331"/>
                    <a:pt x="138313" y="528331"/>
                  </a:cubicBezTo>
                  <a:cubicBezTo>
                    <a:pt x="140660" y="528331"/>
                    <a:pt x="143007" y="527420"/>
                    <a:pt x="144832" y="525597"/>
                  </a:cubicBezTo>
                  <a:lnTo>
                    <a:pt x="275456" y="395178"/>
                  </a:lnTo>
                  <a:cubicBezTo>
                    <a:pt x="279106" y="391534"/>
                    <a:pt x="279106" y="385677"/>
                    <a:pt x="275456" y="382032"/>
                  </a:cubicBezTo>
                  <a:cubicBezTo>
                    <a:pt x="271806" y="378388"/>
                    <a:pt x="265940" y="378388"/>
                    <a:pt x="262289" y="382032"/>
                  </a:cubicBezTo>
                  <a:close/>
                  <a:moveTo>
                    <a:pt x="239085" y="358864"/>
                  </a:moveTo>
                  <a:lnTo>
                    <a:pt x="108460" y="489283"/>
                  </a:lnTo>
                  <a:cubicBezTo>
                    <a:pt x="104810" y="492928"/>
                    <a:pt x="104810" y="498915"/>
                    <a:pt x="108460" y="502559"/>
                  </a:cubicBezTo>
                  <a:cubicBezTo>
                    <a:pt x="110285" y="504382"/>
                    <a:pt x="112762" y="505293"/>
                    <a:pt x="115109" y="505293"/>
                  </a:cubicBezTo>
                  <a:cubicBezTo>
                    <a:pt x="117455" y="505293"/>
                    <a:pt x="119932" y="504382"/>
                    <a:pt x="121757" y="502559"/>
                  </a:cubicBezTo>
                  <a:lnTo>
                    <a:pt x="252382" y="372140"/>
                  </a:lnTo>
                  <a:cubicBezTo>
                    <a:pt x="256032" y="368496"/>
                    <a:pt x="256032" y="362509"/>
                    <a:pt x="252382" y="358864"/>
                  </a:cubicBezTo>
                  <a:cubicBezTo>
                    <a:pt x="248732" y="355220"/>
                    <a:pt x="242735" y="355220"/>
                    <a:pt x="239085" y="358864"/>
                  </a:cubicBezTo>
                  <a:close/>
                  <a:moveTo>
                    <a:pt x="212751" y="332572"/>
                  </a:moveTo>
                  <a:lnTo>
                    <a:pt x="82127" y="462991"/>
                  </a:lnTo>
                  <a:cubicBezTo>
                    <a:pt x="78477" y="466636"/>
                    <a:pt x="78477" y="472493"/>
                    <a:pt x="82127" y="476137"/>
                  </a:cubicBezTo>
                  <a:cubicBezTo>
                    <a:pt x="83952" y="477959"/>
                    <a:pt x="86298" y="478870"/>
                    <a:pt x="88645" y="478870"/>
                  </a:cubicBezTo>
                  <a:cubicBezTo>
                    <a:pt x="91122" y="478870"/>
                    <a:pt x="93468" y="477959"/>
                    <a:pt x="95293" y="476137"/>
                  </a:cubicBezTo>
                  <a:lnTo>
                    <a:pt x="225918" y="345718"/>
                  </a:lnTo>
                  <a:cubicBezTo>
                    <a:pt x="229568" y="342074"/>
                    <a:pt x="229568" y="336217"/>
                    <a:pt x="225918" y="332572"/>
                  </a:cubicBezTo>
                  <a:cubicBezTo>
                    <a:pt x="222268" y="328928"/>
                    <a:pt x="216401" y="328928"/>
                    <a:pt x="212751" y="332572"/>
                  </a:cubicBezTo>
                  <a:close/>
                  <a:moveTo>
                    <a:pt x="560431" y="1969"/>
                  </a:moveTo>
                  <a:cubicBezTo>
                    <a:pt x="564082" y="-894"/>
                    <a:pt x="569426" y="-634"/>
                    <a:pt x="572816" y="2750"/>
                  </a:cubicBezTo>
                  <a:lnTo>
                    <a:pt x="605798" y="35681"/>
                  </a:lnTo>
                  <a:cubicBezTo>
                    <a:pt x="609187" y="39065"/>
                    <a:pt x="609448" y="44271"/>
                    <a:pt x="606580" y="48046"/>
                  </a:cubicBezTo>
                  <a:lnTo>
                    <a:pt x="565255" y="101020"/>
                  </a:lnTo>
                  <a:cubicBezTo>
                    <a:pt x="563430" y="103884"/>
                    <a:pt x="561605" y="106226"/>
                    <a:pt x="559519" y="108309"/>
                  </a:cubicBezTo>
                  <a:cubicBezTo>
                    <a:pt x="551567" y="116119"/>
                    <a:pt x="541007" y="120544"/>
                    <a:pt x="529796" y="120544"/>
                  </a:cubicBezTo>
                  <a:cubicBezTo>
                    <a:pt x="521844" y="120544"/>
                    <a:pt x="514152" y="118201"/>
                    <a:pt x="507504" y="114036"/>
                  </a:cubicBezTo>
                  <a:lnTo>
                    <a:pt x="344158" y="277125"/>
                  </a:lnTo>
                  <a:lnTo>
                    <a:pt x="387178" y="319947"/>
                  </a:lnTo>
                  <a:cubicBezTo>
                    <a:pt x="388482" y="321379"/>
                    <a:pt x="389264" y="323201"/>
                    <a:pt x="389524" y="325153"/>
                  </a:cubicBezTo>
                  <a:lnTo>
                    <a:pt x="432544" y="367975"/>
                  </a:lnTo>
                  <a:cubicBezTo>
                    <a:pt x="444277" y="364071"/>
                    <a:pt x="456792" y="361988"/>
                    <a:pt x="469568" y="361988"/>
                  </a:cubicBezTo>
                  <a:cubicBezTo>
                    <a:pt x="500725" y="361988"/>
                    <a:pt x="530057" y="374093"/>
                    <a:pt x="552218" y="396090"/>
                  </a:cubicBezTo>
                  <a:cubicBezTo>
                    <a:pt x="574250" y="418086"/>
                    <a:pt x="586374" y="447372"/>
                    <a:pt x="586374" y="478610"/>
                  </a:cubicBezTo>
                  <a:cubicBezTo>
                    <a:pt x="586374" y="509718"/>
                    <a:pt x="574250" y="539004"/>
                    <a:pt x="552218" y="561000"/>
                  </a:cubicBezTo>
                  <a:cubicBezTo>
                    <a:pt x="530057" y="582997"/>
                    <a:pt x="500725" y="595102"/>
                    <a:pt x="469568" y="595102"/>
                  </a:cubicBezTo>
                  <a:cubicBezTo>
                    <a:pt x="438411" y="595102"/>
                    <a:pt x="409079" y="582997"/>
                    <a:pt x="386917" y="561000"/>
                  </a:cubicBezTo>
                  <a:cubicBezTo>
                    <a:pt x="355630" y="529632"/>
                    <a:pt x="344940" y="483426"/>
                    <a:pt x="358889" y="441645"/>
                  </a:cubicBezTo>
                  <a:lnTo>
                    <a:pt x="318737" y="401556"/>
                  </a:lnTo>
                  <a:lnTo>
                    <a:pt x="169601" y="550327"/>
                  </a:lnTo>
                  <a:cubicBezTo>
                    <a:pt x="154609" y="565296"/>
                    <a:pt x="134663" y="573626"/>
                    <a:pt x="113414" y="573626"/>
                  </a:cubicBezTo>
                  <a:cubicBezTo>
                    <a:pt x="92295" y="573626"/>
                    <a:pt x="72349" y="565296"/>
                    <a:pt x="57358" y="550327"/>
                  </a:cubicBezTo>
                  <a:cubicBezTo>
                    <a:pt x="42366" y="535359"/>
                    <a:pt x="34022" y="515445"/>
                    <a:pt x="34022" y="494229"/>
                  </a:cubicBezTo>
                  <a:cubicBezTo>
                    <a:pt x="34022" y="473143"/>
                    <a:pt x="42366" y="453229"/>
                    <a:pt x="57358" y="438261"/>
                  </a:cubicBezTo>
                  <a:lnTo>
                    <a:pt x="206363" y="289360"/>
                  </a:lnTo>
                  <a:lnTo>
                    <a:pt x="153696" y="236776"/>
                  </a:lnTo>
                  <a:cubicBezTo>
                    <a:pt x="141703" y="240810"/>
                    <a:pt x="129318" y="242893"/>
                    <a:pt x="116543" y="242893"/>
                  </a:cubicBezTo>
                  <a:cubicBezTo>
                    <a:pt x="85516" y="242893"/>
                    <a:pt x="56184" y="230788"/>
                    <a:pt x="34283" y="208922"/>
                  </a:cubicBezTo>
                  <a:cubicBezTo>
                    <a:pt x="910" y="175601"/>
                    <a:pt x="-9128" y="125880"/>
                    <a:pt x="8732" y="82277"/>
                  </a:cubicBezTo>
                  <a:cubicBezTo>
                    <a:pt x="9905" y="79414"/>
                    <a:pt x="12382" y="77331"/>
                    <a:pt x="15511" y="76680"/>
                  </a:cubicBezTo>
                  <a:cubicBezTo>
                    <a:pt x="18640" y="76030"/>
                    <a:pt x="21768" y="77071"/>
                    <a:pt x="23984" y="79154"/>
                  </a:cubicBezTo>
                  <a:lnTo>
                    <a:pt x="77825" y="133039"/>
                  </a:lnTo>
                  <a:lnTo>
                    <a:pt x="121105" y="130696"/>
                  </a:lnTo>
                  <a:lnTo>
                    <a:pt x="123452" y="87484"/>
                  </a:lnTo>
                  <a:lnTo>
                    <a:pt x="69612" y="33728"/>
                  </a:lnTo>
                  <a:cubicBezTo>
                    <a:pt x="67396" y="31515"/>
                    <a:pt x="66353" y="28262"/>
                    <a:pt x="67004" y="25268"/>
                  </a:cubicBezTo>
                  <a:cubicBezTo>
                    <a:pt x="67656" y="22144"/>
                    <a:pt x="69742" y="19671"/>
                    <a:pt x="72610" y="18500"/>
                  </a:cubicBezTo>
                  <a:cubicBezTo>
                    <a:pt x="86689" y="12773"/>
                    <a:pt x="101551" y="9779"/>
                    <a:pt x="116934" y="9779"/>
                  </a:cubicBezTo>
                  <a:cubicBezTo>
                    <a:pt x="148091" y="9779"/>
                    <a:pt x="177423" y="21884"/>
                    <a:pt x="199454" y="44011"/>
                  </a:cubicBezTo>
                  <a:cubicBezTo>
                    <a:pt x="230481" y="74988"/>
                    <a:pt x="241431" y="121585"/>
                    <a:pt x="227482" y="163236"/>
                  </a:cubicBezTo>
                  <a:lnTo>
                    <a:pt x="282887" y="218683"/>
                  </a:lnTo>
                  <a:cubicBezTo>
                    <a:pt x="284842" y="218944"/>
                    <a:pt x="286667" y="219725"/>
                    <a:pt x="287971" y="221026"/>
                  </a:cubicBezTo>
                  <a:lnTo>
                    <a:pt x="330991" y="263979"/>
                  </a:lnTo>
                  <a:lnTo>
                    <a:pt x="494337" y="100890"/>
                  </a:lnTo>
                  <a:cubicBezTo>
                    <a:pt x="490165" y="94252"/>
                    <a:pt x="487819" y="86573"/>
                    <a:pt x="487819" y="78503"/>
                  </a:cubicBezTo>
                  <a:cubicBezTo>
                    <a:pt x="487819" y="67309"/>
                    <a:pt x="492121" y="56766"/>
                    <a:pt x="500073" y="48827"/>
                  </a:cubicBezTo>
                  <a:cubicBezTo>
                    <a:pt x="502159" y="46744"/>
                    <a:pt x="504505" y="44922"/>
                    <a:pt x="507243" y="4323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AD5A5-AECC-493A-B788-FA329C802654}"/>
              </a:ext>
            </a:extLst>
          </p:cNvPr>
          <p:cNvGrpSpPr/>
          <p:nvPr/>
        </p:nvGrpSpPr>
        <p:grpSpPr>
          <a:xfrm>
            <a:off x="2566849" y="4056245"/>
            <a:ext cx="850082" cy="850082"/>
            <a:chOff x="2566849" y="4056245"/>
            <a:chExt cx="850082" cy="850082"/>
          </a:xfrm>
        </p:grpSpPr>
        <p:sp>
          <p:nvSpPr>
            <p:cNvPr id="60" name="íṥļîḓê">
              <a:extLst>
                <a:ext uri="{FF2B5EF4-FFF2-40B4-BE49-F238E27FC236}">
                  <a16:creationId xmlns:a16="http://schemas.microsoft.com/office/drawing/2014/main" id="{CBA6C262-C848-4AE9-A382-81579E7F295F}"/>
                </a:ext>
              </a:extLst>
            </p:cNvPr>
            <p:cNvSpPr/>
            <p:nvPr/>
          </p:nvSpPr>
          <p:spPr>
            <a:xfrm>
              <a:off x="2566849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1" name="íṥlíḓê">
              <a:extLst>
                <a:ext uri="{FF2B5EF4-FFF2-40B4-BE49-F238E27FC236}">
                  <a16:creationId xmlns:a16="http://schemas.microsoft.com/office/drawing/2014/main" id="{CB37560D-B703-4230-9EA8-EE03AC548985}"/>
                </a:ext>
              </a:extLst>
            </p:cNvPr>
            <p:cNvSpPr/>
            <p:nvPr/>
          </p:nvSpPr>
          <p:spPr>
            <a:xfrm>
              <a:off x="2618663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ïśļiḑé">
              <a:extLst>
                <a:ext uri="{FF2B5EF4-FFF2-40B4-BE49-F238E27FC236}">
                  <a16:creationId xmlns:a16="http://schemas.microsoft.com/office/drawing/2014/main" id="{213E248C-4AD3-4D58-84A8-794DB23139D3}"/>
                </a:ext>
              </a:extLst>
            </p:cNvPr>
            <p:cNvSpPr/>
            <p:nvPr/>
          </p:nvSpPr>
          <p:spPr>
            <a:xfrm>
              <a:off x="2762336" y="4252173"/>
              <a:ext cx="459108" cy="458471"/>
            </a:xfrm>
            <a:custGeom>
              <a:avLst/>
              <a:gdLst>
                <a:gd name="connsiteX0" fmla="*/ 369386 w 609120"/>
                <a:gd name="connsiteY0" fmla="*/ 158945 h 608274"/>
                <a:gd name="connsiteX1" fmla="*/ 295374 w 609120"/>
                <a:gd name="connsiteY1" fmla="*/ 261970 h 608274"/>
                <a:gd name="connsiteX2" fmla="*/ 266605 w 609120"/>
                <a:gd name="connsiteY2" fmla="*/ 284410 h 608274"/>
                <a:gd name="connsiteX3" fmla="*/ 286113 w 609120"/>
                <a:gd name="connsiteY3" fmla="*/ 337856 h 608274"/>
                <a:gd name="connsiteX4" fmla="*/ 339630 w 609120"/>
                <a:gd name="connsiteY4" fmla="*/ 318297 h 608274"/>
                <a:gd name="connsiteX5" fmla="*/ 338263 w 609120"/>
                <a:gd name="connsiteY5" fmla="*/ 281908 h 608274"/>
                <a:gd name="connsiteX6" fmla="*/ 289074 w 609120"/>
                <a:gd name="connsiteY6" fmla="*/ 77904 h 608274"/>
                <a:gd name="connsiteX7" fmla="*/ 289074 w 609120"/>
                <a:gd name="connsiteY7" fmla="*/ 119600 h 608274"/>
                <a:gd name="connsiteX8" fmla="*/ 304560 w 609120"/>
                <a:gd name="connsiteY8" fmla="*/ 135065 h 608274"/>
                <a:gd name="connsiteX9" fmla="*/ 320045 w 609120"/>
                <a:gd name="connsiteY9" fmla="*/ 119600 h 608274"/>
                <a:gd name="connsiteX10" fmla="*/ 320045 w 609120"/>
                <a:gd name="connsiteY10" fmla="*/ 77904 h 608274"/>
                <a:gd name="connsiteX11" fmla="*/ 453722 w 609120"/>
                <a:gd name="connsiteY11" fmla="*/ 133321 h 608274"/>
                <a:gd name="connsiteX12" fmla="*/ 424269 w 609120"/>
                <a:gd name="connsiteY12" fmla="*/ 162660 h 608274"/>
                <a:gd name="connsiteX13" fmla="*/ 424269 w 609120"/>
                <a:gd name="connsiteY13" fmla="*/ 184569 h 608274"/>
                <a:gd name="connsiteX14" fmla="*/ 435200 w 609120"/>
                <a:gd name="connsiteY14" fmla="*/ 189117 h 608274"/>
                <a:gd name="connsiteX15" fmla="*/ 446207 w 609120"/>
                <a:gd name="connsiteY15" fmla="*/ 184569 h 608274"/>
                <a:gd name="connsiteX16" fmla="*/ 475584 w 609120"/>
                <a:gd name="connsiteY16" fmla="*/ 155154 h 608274"/>
                <a:gd name="connsiteX17" fmla="*/ 531074 w 609120"/>
                <a:gd name="connsiteY17" fmla="*/ 288656 h 608274"/>
                <a:gd name="connsiteX18" fmla="*/ 489324 w 609120"/>
                <a:gd name="connsiteY18" fmla="*/ 288656 h 608274"/>
                <a:gd name="connsiteX19" fmla="*/ 473838 w 609120"/>
                <a:gd name="connsiteY19" fmla="*/ 304121 h 608274"/>
                <a:gd name="connsiteX20" fmla="*/ 489324 w 609120"/>
                <a:gd name="connsiteY20" fmla="*/ 319586 h 608274"/>
                <a:gd name="connsiteX21" fmla="*/ 531074 w 609120"/>
                <a:gd name="connsiteY21" fmla="*/ 319586 h 608274"/>
                <a:gd name="connsiteX22" fmla="*/ 475660 w 609120"/>
                <a:gd name="connsiteY22" fmla="*/ 453087 h 608274"/>
                <a:gd name="connsiteX23" fmla="*/ 446207 w 609120"/>
                <a:gd name="connsiteY23" fmla="*/ 423673 h 608274"/>
                <a:gd name="connsiteX24" fmla="*/ 424269 w 609120"/>
                <a:gd name="connsiteY24" fmla="*/ 423673 h 608274"/>
                <a:gd name="connsiteX25" fmla="*/ 424269 w 609120"/>
                <a:gd name="connsiteY25" fmla="*/ 445582 h 608274"/>
                <a:gd name="connsiteX26" fmla="*/ 453722 w 609120"/>
                <a:gd name="connsiteY26" fmla="*/ 474920 h 608274"/>
                <a:gd name="connsiteX27" fmla="*/ 431556 w 609120"/>
                <a:gd name="connsiteY27" fmla="*/ 492053 h 608274"/>
                <a:gd name="connsiteX28" fmla="*/ 304560 w 609120"/>
                <a:gd name="connsiteY28" fmla="*/ 405175 h 608274"/>
                <a:gd name="connsiteX29" fmla="*/ 177563 w 609120"/>
                <a:gd name="connsiteY29" fmla="*/ 492053 h 608274"/>
                <a:gd name="connsiteX30" fmla="*/ 155397 w 609120"/>
                <a:gd name="connsiteY30" fmla="*/ 474920 h 608274"/>
                <a:gd name="connsiteX31" fmla="*/ 184850 w 609120"/>
                <a:gd name="connsiteY31" fmla="*/ 445582 h 608274"/>
                <a:gd name="connsiteX32" fmla="*/ 184850 w 609120"/>
                <a:gd name="connsiteY32" fmla="*/ 423673 h 608274"/>
                <a:gd name="connsiteX33" fmla="*/ 162912 w 609120"/>
                <a:gd name="connsiteY33" fmla="*/ 423673 h 608274"/>
                <a:gd name="connsiteX34" fmla="*/ 133535 w 609120"/>
                <a:gd name="connsiteY34" fmla="*/ 453087 h 608274"/>
                <a:gd name="connsiteX35" fmla="*/ 78045 w 609120"/>
                <a:gd name="connsiteY35" fmla="*/ 319586 h 608274"/>
                <a:gd name="connsiteX36" fmla="*/ 119795 w 609120"/>
                <a:gd name="connsiteY36" fmla="*/ 319586 h 608274"/>
                <a:gd name="connsiteX37" fmla="*/ 135281 w 609120"/>
                <a:gd name="connsiteY37" fmla="*/ 304121 h 608274"/>
                <a:gd name="connsiteX38" fmla="*/ 119795 w 609120"/>
                <a:gd name="connsiteY38" fmla="*/ 288656 h 608274"/>
                <a:gd name="connsiteX39" fmla="*/ 78045 w 609120"/>
                <a:gd name="connsiteY39" fmla="*/ 288656 h 608274"/>
                <a:gd name="connsiteX40" fmla="*/ 133535 w 609120"/>
                <a:gd name="connsiteY40" fmla="*/ 155154 h 608274"/>
                <a:gd name="connsiteX41" fmla="*/ 162912 w 609120"/>
                <a:gd name="connsiteY41" fmla="*/ 184569 h 608274"/>
                <a:gd name="connsiteX42" fmla="*/ 173919 w 609120"/>
                <a:gd name="connsiteY42" fmla="*/ 189117 h 608274"/>
                <a:gd name="connsiteX43" fmla="*/ 184850 w 609120"/>
                <a:gd name="connsiteY43" fmla="*/ 184569 h 608274"/>
                <a:gd name="connsiteX44" fmla="*/ 184850 w 609120"/>
                <a:gd name="connsiteY44" fmla="*/ 162660 h 608274"/>
                <a:gd name="connsiteX45" fmla="*/ 155397 w 609120"/>
                <a:gd name="connsiteY45" fmla="*/ 133321 h 608274"/>
                <a:gd name="connsiteX46" fmla="*/ 289074 w 609120"/>
                <a:gd name="connsiteY46" fmla="*/ 77904 h 608274"/>
                <a:gd name="connsiteX47" fmla="*/ 304560 w 609120"/>
                <a:gd name="connsiteY47" fmla="*/ 46394 h 608274"/>
                <a:gd name="connsiteX48" fmla="*/ 123282 w 609120"/>
                <a:gd name="connsiteY48" fmla="*/ 120912 h 608274"/>
                <a:gd name="connsiteX49" fmla="*/ 122067 w 609120"/>
                <a:gd name="connsiteY49" fmla="*/ 121898 h 608274"/>
                <a:gd name="connsiteX50" fmla="*/ 121080 w 609120"/>
                <a:gd name="connsiteY50" fmla="*/ 123111 h 608274"/>
                <a:gd name="connsiteX51" fmla="*/ 46458 w 609120"/>
                <a:gd name="connsiteY51" fmla="*/ 304137 h 608274"/>
                <a:gd name="connsiteX52" fmla="*/ 121080 w 609120"/>
                <a:gd name="connsiteY52" fmla="*/ 485164 h 608274"/>
                <a:gd name="connsiteX53" fmla="*/ 122067 w 609120"/>
                <a:gd name="connsiteY53" fmla="*/ 486377 h 608274"/>
                <a:gd name="connsiteX54" fmla="*/ 123282 w 609120"/>
                <a:gd name="connsiteY54" fmla="*/ 487362 h 608274"/>
                <a:gd name="connsiteX55" fmla="*/ 304560 w 609120"/>
                <a:gd name="connsiteY55" fmla="*/ 561880 h 608274"/>
                <a:gd name="connsiteX56" fmla="*/ 485838 w 609120"/>
                <a:gd name="connsiteY56" fmla="*/ 487362 h 608274"/>
                <a:gd name="connsiteX57" fmla="*/ 487053 w 609120"/>
                <a:gd name="connsiteY57" fmla="*/ 486377 h 608274"/>
                <a:gd name="connsiteX58" fmla="*/ 488040 w 609120"/>
                <a:gd name="connsiteY58" fmla="*/ 485164 h 608274"/>
                <a:gd name="connsiteX59" fmla="*/ 562662 w 609120"/>
                <a:gd name="connsiteY59" fmla="*/ 304137 h 608274"/>
                <a:gd name="connsiteX60" fmla="*/ 488040 w 609120"/>
                <a:gd name="connsiteY60" fmla="*/ 123111 h 608274"/>
                <a:gd name="connsiteX61" fmla="*/ 487053 w 609120"/>
                <a:gd name="connsiteY61" fmla="*/ 121898 h 608274"/>
                <a:gd name="connsiteX62" fmla="*/ 485838 w 609120"/>
                <a:gd name="connsiteY62" fmla="*/ 120912 h 608274"/>
                <a:gd name="connsiteX63" fmla="*/ 304560 w 609120"/>
                <a:gd name="connsiteY63" fmla="*/ 46394 h 608274"/>
                <a:gd name="connsiteX64" fmla="*/ 304560 w 609120"/>
                <a:gd name="connsiteY64" fmla="*/ 0 h 608274"/>
                <a:gd name="connsiteX65" fmla="*/ 609120 w 609120"/>
                <a:gd name="connsiteY65" fmla="*/ 304137 h 608274"/>
                <a:gd name="connsiteX66" fmla="*/ 304560 w 609120"/>
                <a:gd name="connsiteY66" fmla="*/ 608274 h 608274"/>
                <a:gd name="connsiteX67" fmla="*/ 0 w 609120"/>
                <a:gd name="connsiteY67" fmla="*/ 304137 h 608274"/>
                <a:gd name="connsiteX68" fmla="*/ 304560 w 609120"/>
                <a:gd name="connsiteY68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9120" h="608274">
                  <a:moveTo>
                    <a:pt x="369386" y="158945"/>
                  </a:moveTo>
                  <a:lnTo>
                    <a:pt x="295374" y="261970"/>
                  </a:lnTo>
                  <a:cubicBezTo>
                    <a:pt x="283153" y="264396"/>
                    <a:pt x="272222" y="272356"/>
                    <a:pt x="266605" y="284410"/>
                  </a:cubicBezTo>
                  <a:cubicBezTo>
                    <a:pt x="257268" y="304576"/>
                    <a:pt x="265997" y="328456"/>
                    <a:pt x="286113" y="337856"/>
                  </a:cubicBezTo>
                  <a:cubicBezTo>
                    <a:pt x="306305" y="347181"/>
                    <a:pt x="330217" y="338463"/>
                    <a:pt x="339630" y="318297"/>
                  </a:cubicBezTo>
                  <a:cubicBezTo>
                    <a:pt x="345247" y="306243"/>
                    <a:pt x="344336" y="292749"/>
                    <a:pt x="338263" y="281908"/>
                  </a:cubicBezTo>
                  <a:close/>
                  <a:moveTo>
                    <a:pt x="289074" y="77904"/>
                  </a:moveTo>
                  <a:lnTo>
                    <a:pt x="289074" y="119600"/>
                  </a:lnTo>
                  <a:cubicBezTo>
                    <a:pt x="289074" y="128090"/>
                    <a:pt x="295982" y="135065"/>
                    <a:pt x="304560" y="135065"/>
                  </a:cubicBezTo>
                  <a:cubicBezTo>
                    <a:pt x="313137" y="135065"/>
                    <a:pt x="320045" y="128090"/>
                    <a:pt x="320045" y="119600"/>
                  </a:cubicBezTo>
                  <a:lnTo>
                    <a:pt x="320045" y="77904"/>
                  </a:lnTo>
                  <a:cubicBezTo>
                    <a:pt x="371056" y="81316"/>
                    <a:pt x="417437" y="101633"/>
                    <a:pt x="453722" y="133321"/>
                  </a:cubicBezTo>
                  <a:lnTo>
                    <a:pt x="424269" y="162660"/>
                  </a:lnTo>
                  <a:cubicBezTo>
                    <a:pt x="418196" y="168724"/>
                    <a:pt x="418196" y="178504"/>
                    <a:pt x="424269" y="184569"/>
                  </a:cubicBezTo>
                  <a:cubicBezTo>
                    <a:pt x="427305" y="187601"/>
                    <a:pt x="431253" y="189117"/>
                    <a:pt x="435200" y="189117"/>
                  </a:cubicBezTo>
                  <a:cubicBezTo>
                    <a:pt x="439223" y="189117"/>
                    <a:pt x="443171" y="187601"/>
                    <a:pt x="446207" y="184569"/>
                  </a:cubicBezTo>
                  <a:lnTo>
                    <a:pt x="475584" y="155154"/>
                  </a:lnTo>
                  <a:cubicBezTo>
                    <a:pt x="507314" y="191392"/>
                    <a:pt x="527658" y="237711"/>
                    <a:pt x="531074" y="288656"/>
                  </a:cubicBezTo>
                  <a:lnTo>
                    <a:pt x="489324" y="288656"/>
                  </a:lnTo>
                  <a:cubicBezTo>
                    <a:pt x="480822" y="288656"/>
                    <a:pt x="473838" y="295554"/>
                    <a:pt x="473838" y="304121"/>
                  </a:cubicBezTo>
                  <a:cubicBezTo>
                    <a:pt x="473838" y="312687"/>
                    <a:pt x="480822" y="319586"/>
                    <a:pt x="489324" y="319586"/>
                  </a:cubicBezTo>
                  <a:lnTo>
                    <a:pt x="531074" y="319586"/>
                  </a:lnTo>
                  <a:cubicBezTo>
                    <a:pt x="527658" y="370530"/>
                    <a:pt x="507314" y="416850"/>
                    <a:pt x="475660" y="453087"/>
                  </a:cubicBezTo>
                  <a:lnTo>
                    <a:pt x="446207" y="423673"/>
                  </a:lnTo>
                  <a:cubicBezTo>
                    <a:pt x="440134" y="417608"/>
                    <a:pt x="430342" y="417608"/>
                    <a:pt x="424269" y="423673"/>
                  </a:cubicBezTo>
                  <a:cubicBezTo>
                    <a:pt x="418272" y="429738"/>
                    <a:pt x="418272" y="439517"/>
                    <a:pt x="424269" y="445582"/>
                  </a:cubicBezTo>
                  <a:lnTo>
                    <a:pt x="453722" y="474920"/>
                  </a:lnTo>
                  <a:cubicBezTo>
                    <a:pt x="446662" y="481061"/>
                    <a:pt x="439299" y="486822"/>
                    <a:pt x="431556" y="492053"/>
                  </a:cubicBezTo>
                  <a:cubicBezTo>
                    <a:pt x="411820" y="441261"/>
                    <a:pt x="362403" y="405175"/>
                    <a:pt x="304560" y="405175"/>
                  </a:cubicBezTo>
                  <a:cubicBezTo>
                    <a:pt x="246716" y="405175"/>
                    <a:pt x="197299" y="441261"/>
                    <a:pt x="177563" y="492053"/>
                  </a:cubicBezTo>
                  <a:cubicBezTo>
                    <a:pt x="169820" y="486822"/>
                    <a:pt x="162457" y="481061"/>
                    <a:pt x="155397" y="474920"/>
                  </a:cubicBezTo>
                  <a:lnTo>
                    <a:pt x="184850" y="445582"/>
                  </a:lnTo>
                  <a:cubicBezTo>
                    <a:pt x="190923" y="439517"/>
                    <a:pt x="190923" y="429738"/>
                    <a:pt x="184850" y="423673"/>
                  </a:cubicBezTo>
                  <a:cubicBezTo>
                    <a:pt x="178777" y="417608"/>
                    <a:pt x="168985" y="417608"/>
                    <a:pt x="162912" y="423673"/>
                  </a:cubicBezTo>
                  <a:lnTo>
                    <a:pt x="133535" y="453087"/>
                  </a:lnTo>
                  <a:cubicBezTo>
                    <a:pt x="101805" y="416850"/>
                    <a:pt x="81461" y="370530"/>
                    <a:pt x="78045" y="319586"/>
                  </a:cubicBezTo>
                  <a:lnTo>
                    <a:pt x="119795" y="319586"/>
                  </a:lnTo>
                  <a:cubicBezTo>
                    <a:pt x="128297" y="319586"/>
                    <a:pt x="135281" y="312687"/>
                    <a:pt x="135281" y="304121"/>
                  </a:cubicBezTo>
                  <a:cubicBezTo>
                    <a:pt x="135281" y="295554"/>
                    <a:pt x="128297" y="288656"/>
                    <a:pt x="119795" y="288656"/>
                  </a:cubicBezTo>
                  <a:lnTo>
                    <a:pt x="78045" y="288656"/>
                  </a:lnTo>
                  <a:cubicBezTo>
                    <a:pt x="81461" y="237711"/>
                    <a:pt x="101805" y="191392"/>
                    <a:pt x="133535" y="155154"/>
                  </a:cubicBezTo>
                  <a:lnTo>
                    <a:pt x="162912" y="184569"/>
                  </a:lnTo>
                  <a:cubicBezTo>
                    <a:pt x="165948" y="187601"/>
                    <a:pt x="169896" y="189117"/>
                    <a:pt x="173919" y="189117"/>
                  </a:cubicBezTo>
                  <a:cubicBezTo>
                    <a:pt x="177866" y="189117"/>
                    <a:pt x="181814" y="187601"/>
                    <a:pt x="184850" y="184569"/>
                  </a:cubicBezTo>
                  <a:cubicBezTo>
                    <a:pt x="190923" y="178504"/>
                    <a:pt x="190923" y="168724"/>
                    <a:pt x="184850" y="162660"/>
                  </a:cubicBezTo>
                  <a:lnTo>
                    <a:pt x="155397" y="133321"/>
                  </a:lnTo>
                  <a:cubicBezTo>
                    <a:pt x="191682" y="101633"/>
                    <a:pt x="238063" y="81316"/>
                    <a:pt x="289074" y="77904"/>
                  </a:cubicBezTo>
                  <a:close/>
                  <a:moveTo>
                    <a:pt x="304560" y="46394"/>
                  </a:moveTo>
                  <a:cubicBezTo>
                    <a:pt x="233962" y="46394"/>
                    <a:pt x="169892" y="74897"/>
                    <a:pt x="123282" y="120912"/>
                  </a:cubicBezTo>
                  <a:cubicBezTo>
                    <a:pt x="122902" y="121215"/>
                    <a:pt x="122446" y="121519"/>
                    <a:pt x="122067" y="121898"/>
                  </a:cubicBezTo>
                  <a:cubicBezTo>
                    <a:pt x="121687" y="122277"/>
                    <a:pt x="121384" y="122732"/>
                    <a:pt x="121080" y="123111"/>
                  </a:cubicBezTo>
                  <a:cubicBezTo>
                    <a:pt x="75001" y="169656"/>
                    <a:pt x="46458" y="233637"/>
                    <a:pt x="46458" y="304137"/>
                  </a:cubicBezTo>
                  <a:cubicBezTo>
                    <a:pt x="46458" y="374638"/>
                    <a:pt x="75001" y="438619"/>
                    <a:pt x="121080" y="485164"/>
                  </a:cubicBezTo>
                  <a:cubicBezTo>
                    <a:pt x="121384" y="485543"/>
                    <a:pt x="121687" y="485998"/>
                    <a:pt x="122067" y="486377"/>
                  </a:cubicBezTo>
                  <a:cubicBezTo>
                    <a:pt x="122446" y="486756"/>
                    <a:pt x="122902" y="487059"/>
                    <a:pt x="123282" y="487362"/>
                  </a:cubicBezTo>
                  <a:cubicBezTo>
                    <a:pt x="169892" y="533377"/>
                    <a:pt x="233962" y="561880"/>
                    <a:pt x="304560" y="561880"/>
                  </a:cubicBezTo>
                  <a:cubicBezTo>
                    <a:pt x="375158" y="561880"/>
                    <a:pt x="439228" y="533377"/>
                    <a:pt x="485838" y="487362"/>
                  </a:cubicBezTo>
                  <a:cubicBezTo>
                    <a:pt x="486294" y="487059"/>
                    <a:pt x="486674" y="486756"/>
                    <a:pt x="487053" y="486377"/>
                  </a:cubicBezTo>
                  <a:cubicBezTo>
                    <a:pt x="487433" y="485998"/>
                    <a:pt x="487736" y="485619"/>
                    <a:pt x="488040" y="485164"/>
                  </a:cubicBezTo>
                  <a:cubicBezTo>
                    <a:pt x="534119" y="438619"/>
                    <a:pt x="562662" y="374638"/>
                    <a:pt x="562662" y="304137"/>
                  </a:cubicBezTo>
                  <a:cubicBezTo>
                    <a:pt x="562662" y="233637"/>
                    <a:pt x="534119" y="169656"/>
                    <a:pt x="488040" y="123111"/>
                  </a:cubicBezTo>
                  <a:cubicBezTo>
                    <a:pt x="487736" y="122656"/>
                    <a:pt x="487433" y="122277"/>
                    <a:pt x="487053" y="121898"/>
                  </a:cubicBezTo>
                  <a:cubicBezTo>
                    <a:pt x="486674" y="121519"/>
                    <a:pt x="486218" y="121215"/>
                    <a:pt x="485838" y="120912"/>
                  </a:cubicBezTo>
                  <a:cubicBezTo>
                    <a:pt x="439228" y="74897"/>
                    <a:pt x="375158" y="46394"/>
                    <a:pt x="304560" y="46394"/>
                  </a:cubicBezTo>
                  <a:close/>
                  <a:moveTo>
                    <a:pt x="304560" y="0"/>
                  </a:moveTo>
                  <a:cubicBezTo>
                    <a:pt x="472782" y="0"/>
                    <a:pt x="609120" y="136149"/>
                    <a:pt x="609120" y="304137"/>
                  </a:cubicBezTo>
                  <a:cubicBezTo>
                    <a:pt x="609120" y="472125"/>
                    <a:pt x="472782" y="608274"/>
                    <a:pt x="304560" y="608274"/>
                  </a:cubicBezTo>
                  <a:cubicBezTo>
                    <a:pt x="136338" y="608274"/>
                    <a:pt x="0" y="472125"/>
                    <a:pt x="0" y="304137"/>
                  </a:cubicBezTo>
                  <a:cubicBezTo>
                    <a:pt x="0" y="136149"/>
                    <a:pt x="136338" y="0"/>
                    <a:pt x="3045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DE10C5B-6304-4CC5-840E-F6BA5C0D8DB1}"/>
              </a:ext>
            </a:extLst>
          </p:cNvPr>
          <p:cNvSpPr/>
          <p:nvPr/>
        </p:nvSpPr>
        <p:spPr>
          <a:xfrm>
            <a:off x="897911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F67529F-1114-49A4-B3F5-07ADEC7D2588}"/>
              </a:ext>
            </a:extLst>
          </p:cNvPr>
          <p:cNvSpPr txBox="1"/>
          <p:nvPr/>
        </p:nvSpPr>
        <p:spPr>
          <a:xfrm>
            <a:off x="8622792" y="2401645"/>
            <a:ext cx="307238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Retransmission Scheme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1466E5-D7AD-4064-8F38-746E53711A6C}"/>
              </a:ext>
            </a:extLst>
          </p:cNvPr>
          <p:cNvSpPr txBox="1"/>
          <p:nvPr/>
        </p:nvSpPr>
        <p:spPr>
          <a:xfrm>
            <a:off x="8337174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Theoretically Proven</a:t>
            </a:r>
          </a:p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Data Compression</a:t>
            </a:r>
          </a:p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Channel Coding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D7D822-813D-450C-89E3-5145C41B10C6}"/>
              </a:ext>
            </a:extLst>
          </p:cNvPr>
          <p:cNvSpPr/>
          <p:nvPr/>
        </p:nvSpPr>
        <p:spPr>
          <a:xfrm>
            <a:off x="67310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A8335F-7D2C-4D84-B73E-DD55E6D1E1DB}"/>
              </a:ext>
            </a:extLst>
          </p:cNvPr>
          <p:cNvSpPr txBox="1"/>
          <p:nvPr/>
        </p:nvSpPr>
        <p:spPr>
          <a:xfrm>
            <a:off x="660400" y="2401645"/>
            <a:ext cx="319442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RS-</a:t>
            </a:r>
            <a:r>
              <a:rPr lang="en-US" altLang="zh-CN" sz="2000" b="1" dirty="0" err="1">
                <a:solidFill>
                  <a:schemeClr val="accent1"/>
                </a:solidFill>
                <a:cs typeface="+mn-ea"/>
              </a:rPr>
              <a:t>LoRa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457C92-5374-42B4-A319-4909FFE28FA3}"/>
              </a:ext>
            </a:extLst>
          </p:cNvPr>
          <p:cNvSpPr txBox="1"/>
          <p:nvPr/>
        </p:nvSpPr>
        <p:spPr>
          <a:xfrm>
            <a:off x="660400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Coarse-Grained Information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Parameter Combination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Network Density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8C4BFE-B847-4B94-B483-14A9BA92B42C}"/>
              </a:ext>
            </a:extLst>
          </p:cNvPr>
          <p:cNvSpPr/>
          <p:nvPr/>
        </p:nvSpPr>
        <p:spPr>
          <a:xfrm>
            <a:off x="4633620" y="5623560"/>
            <a:ext cx="2924761" cy="225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06AA4AA5-3DD7-48BC-9539-D84A88076176}"/>
              </a:ext>
            </a:extLst>
          </p:cNvPr>
          <p:cNvSpPr txBox="1">
            <a:spLocks/>
          </p:cNvSpPr>
          <p:nvPr/>
        </p:nvSpPr>
        <p:spPr>
          <a:xfrm>
            <a:off x="3950574" y="4802185"/>
            <a:ext cx="4290852" cy="536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chemeClr val="accent1"/>
                </a:solidFill>
                <a:cs typeface="+mn-ea"/>
              </a:rPr>
              <a:t>Multiple Access </a:t>
            </a:r>
            <a:endParaRPr lang="zh-CN" altLang="en-US" sz="32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13759681-53B7-49C3-AB8F-449A85664D5C}"/>
              </a:ext>
            </a:extLst>
          </p:cNvPr>
          <p:cNvSpPr txBox="1">
            <a:spLocks/>
          </p:cNvSpPr>
          <p:nvPr/>
        </p:nvSpPr>
        <p:spPr>
          <a:xfrm>
            <a:off x="3950574" y="5422840"/>
            <a:ext cx="4290852" cy="42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Link Coordination</a:t>
            </a:r>
            <a:endParaRPr lang="zh-CN" altLang="en-US" sz="24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39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2B1531-6B00-48DE-ABD0-2F67A785938D}"/>
              </a:ext>
            </a:extLst>
          </p:cNvPr>
          <p:cNvGrpSpPr/>
          <p:nvPr/>
        </p:nvGrpSpPr>
        <p:grpSpPr>
          <a:xfrm>
            <a:off x="5678734" y="3265416"/>
            <a:ext cx="850082" cy="850082"/>
            <a:chOff x="5678734" y="3265416"/>
            <a:chExt cx="850082" cy="850082"/>
          </a:xfrm>
        </p:grpSpPr>
        <p:sp>
          <p:nvSpPr>
            <p:cNvPr id="64" name="íṥļîḓê">
              <a:extLst>
                <a:ext uri="{FF2B5EF4-FFF2-40B4-BE49-F238E27FC236}">
                  <a16:creationId xmlns:a16="http://schemas.microsoft.com/office/drawing/2014/main" id="{D2876D10-1CEE-4F16-8C66-45A6C4CA99F5}"/>
                </a:ext>
              </a:extLst>
            </p:cNvPr>
            <p:cNvSpPr/>
            <p:nvPr/>
          </p:nvSpPr>
          <p:spPr>
            <a:xfrm>
              <a:off x="5678734" y="3265416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5" name="íṥlíḓê">
              <a:extLst>
                <a:ext uri="{FF2B5EF4-FFF2-40B4-BE49-F238E27FC236}">
                  <a16:creationId xmlns:a16="http://schemas.microsoft.com/office/drawing/2014/main" id="{A82048BD-C4D6-4CF0-83FE-5D5B14336ABD}"/>
                </a:ext>
              </a:extLst>
            </p:cNvPr>
            <p:cNvSpPr/>
            <p:nvPr/>
          </p:nvSpPr>
          <p:spPr>
            <a:xfrm>
              <a:off x="5730548" y="3317354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6" name="ïśļiḑé">
              <a:extLst>
                <a:ext uri="{FF2B5EF4-FFF2-40B4-BE49-F238E27FC236}">
                  <a16:creationId xmlns:a16="http://schemas.microsoft.com/office/drawing/2014/main" id="{36D64EC0-C864-49E5-A7E8-C83E4406AA34}"/>
                </a:ext>
              </a:extLst>
            </p:cNvPr>
            <p:cNvSpPr/>
            <p:nvPr/>
          </p:nvSpPr>
          <p:spPr>
            <a:xfrm>
              <a:off x="5879268" y="3461026"/>
              <a:ext cx="449014" cy="459108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4826105" y="1713844"/>
            <a:ext cx="2539790" cy="198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4932369" y="1512390"/>
            <a:ext cx="283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Network Density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3867526" y="1912500"/>
            <a:ext cx="4482348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>
                <a:latin typeface="+mn-ea"/>
                <a:ea typeface="+mn-ea"/>
                <a:cs typeface="+mn-ea"/>
              </a:rPr>
              <a:t>More Gateways ( Directional Antennae )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lvl="0">
              <a:defRPr/>
            </a:pPr>
            <a:r>
              <a:rPr lang="en-US" altLang="zh-CN" dirty="0">
                <a:latin typeface="+mn-ea"/>
                <a:ea typeface="+mn-ea"/>
                <a:cs typeface="+mn-ea"/>
              </a:rPr>
              <a:t>Assign Dynamic Parameter</a:t>
            </a:r>
          </a:p>
          <a:p>
            <a:pPr lvl="0">
              <a:defRPr/>
            </a:pPr>
            <a:r>
              <a:rPr lang="en-US" altLang="zh-CN" dirty="0">
                <a:latin typeface="+mn-ea"/>
                <a:ea typeface="+mn-ea"/>
                <a:cs typeface="+mn-ea"/>
              </a:rPr>
              <a:t>ADR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E543E-F287-400B-ACA1-F3E826171351}"/>
              </a:ext>
            </a:extLst>
          </p:cNvPr>
          <p:cNvGrpSpPr/>
          <p:nvPr/>
        </p:nvGrpSpPr>
        <p:grpSpPr>
          <a:xfrm>
            <a:off x="8826882" y="4056245"/>
            <a:ext cx="850082" cy="850082"/>
            <a:chOff x="8826882" y="4056245"/>
            <a:chExt cx="850082" cy="850082"/>
          </a:xfrm>
        </p:grpSpPr>
        <p:sp>
          <p:nvSpPr>
            <p:cNvPr id="76" name="íṥļîḓê">
              <a:extLst>
                <a:ext uri="{FF2B5EF4-FFF2-40B4-BE49-F238E27FC236}">
                  <a16:creationId xmlns:a16="http://schemas.microsoft.com/office/drawing/2014/main" id="{AF1DB4EB-8655-4F01-A7B0-819FDA908ABB}"/>
                </a:ext>
              </a:extLst>
            </p:cNvPr>
            <p:cNvSpPr/>
            <p:nvPr/>
          </p:nvSpPr>
          <p:spPr>
            <a:xfrm>
              <a:off x="8826882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7" name="íṥlíḓê">
              <a:extLst>
                <a:ext uri="{FF2B5EF4-FFF2-40B4-BE49-F238E27FC236}">
                  <a16:creationId xmlns:a16="http://schemas.microsoft.com/office/drawing/2014/main" id="{62E84A84-8B61-467E-8A3F-5FC0106A48F7}"/>
                </a:ext>
              </a:extLst>
            </p:cNvPr>
            <p:cNvSpPr/>
            <p:nvPr/>
          </p:nvSpPr>
          <p:spPr>
            <a:xfrm>
              <a:off x="8878696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8" name="ïśļiḑé">
              <a:extLst>
                <a:ext uri="{FF2B5EF4-FFF2-40B4-BE49-F238E27FC236}">
                  <a16:creationId xmlns:a16="http://schemas.microsoft.com/office/drawing/2014/main" id="{F8654CAE-4B50-4D34-B4B5-26E5B9232114}"/>
                </a:ext>
              </a:extLst>
            </p:cNvPr>
            <p:cNvSpPr/>
            <p:nvPr/>
          </p:nvSpPr>
          <p:spPr>
            <a:xfrm>
              <a:off x="9022368" y="4256927"/>
              <a:ext cx="459108" cy="448962"/>
            </a:xfrm>
            <a:custGeom>
              <a:avLst/>
              <a:gdLst>
                <a:gd name="connsiteX0" fmla="*/ 480240 w 608551"/>
                <a:gd name="connsiteY0" fmla="*/ 438791 h 595102"/>
                <a:gd name="connsiteX1" fmla="*/ 509306 w 608551"/>
                <a:gd name="connsiteY1" fmla="*/ 467959 h 595102"/>
                <a:gd name="connsiteX2" fmla="*/ 498618 w 608551"/>
                <a:gd name="connsiteY2" fmla="*/ 507675 h 595102"/>
                <a:gd name="connsiteX3" fmla="*/ 458865 w 608551"/>
                <a:gd name="connsiteY3" fmla="*/ 518352 h 595102"/>
                <a:gd name="connsiteX4" fmla="*/ 429799 w 608551"/>
                <a:gd name="connsiteY4" fmla="*/ 489184 h 595102"/>
                <a:gd name="connsiteX5" fmla="*/ 440357 w 608551"/>
                <a:gd name="connsiteY5" fmla="*/ 449468 h 595102"/>
                <a:gd name="connsiteX6" fmla="*/ 480631 w 608551"/>
                <a:gd name="connsiteY6" fmla="*/ 419389 h 595102"/>
                <a:gd name="connsiteX7" fmla="*/ 430320 w 608551"/>
                <a:gd name="connsiteY7" fmla="*/ 432801 h 595102"/>
                <a:gd name="connsiteX8" fmla="*/ 423803 w 608551"/>
                <a:gd name="connsiteY8" fmla="*/ 439442 h 595102"/>
                <a:gd name="connsiteX9" fmla="*/ 410248 w 608551"/>
                <a:gd name="connsiteY9" fmla="*/ 489575 h 595102"/>
                <a:gd name="connsiteX10" fmla="*/ 412725 w 608551"/>
                <a:gd name="connsiteY10" fmla="*/ 498560 h 595102"/>
                <a:gd name="connsiteX11" fmla="*/ 449480 w 608551"/>
                <a:gd name="connsiteY11" fmla="*/ 535280 h 595102"/>
                <a:gd name="connsiteX12" fmla="*/ 456128 w 608551"/>
                <a:gd name="connsiteY12" fmla="*/ 538015 h 595102"/>
                <a:gd name="connsiteX13" fmla="*/ 458474 w 608551"/>
                <a:gd name="connsiteY13" fmla="*/ 537755 h 595102"/>
                <a:gd name="connsiteX14" fmla="*/ 508785 w 608551"/>
                <a:gd name="connsiteY14" fmla="*/ 524342 h 595102"/>
                <a:gd name="connsiteX15" fmla="*/ 515302 w 608551"/>
                <a:gd name="connsiteY15" fmla="*/ 517701 h 595102"/>
                <a:gd name="connsiteX16" fmla="*/ 528727 w 608551"/>
                <a:gd name="connsiteY16" fmla="*/ 467568 h 595102"/>
                <a:gd name="connsiteX17" fmla="*/ 526381 w 608551"/>
                <a:gd name="connsiteY17" fmla="*/ 458583 h 595102"/>
                <a:gd name="connsiteX18" fmla="*/ 489625 w 608551"/>
                <a:gd name="connsiteY18" fmla="*/ 421863 h 595102"/>
                <a:gd name="connsiteX19" fmla="*/ 480631 w 608551"/>
                <a:gd name="connsiteY19" fmla="*/ 419389 h 595102"/>
                <a:gd name="connsiteX20" fmla="*/ 262289 w 608551"/>
                <a:gd name="connsiteY20" fmla="*/ 382032 h 595102"/>
                <a:gd name="connsiteX21" fmla="*/ 131665 w 608551"/>
                <a:gd name="connsiteY21" fmla="*/ 512451 h 595102"/>
                <a:gd name="connsiteX22" fmla="*/ 131665 w 608551"/>
                <a:gd name="connsiteY22" fmla="*/ 525597 h 595102"/>
                <a:gd name="connsiteX23" fmla="*/ 138313 w 608551"/>
                <a:gd name="connsiteY23" fmla="*/ 528331 h 595102"/>
                <a:gd name="connsiteX24" fmla="*/ 144832 w 608551"/>
                <a:gd name="connsiteY24" fmla="*/ 525597 h 595102"/>
                <a:gd name="connsiteX25" fmla="*/ 275456 w 608551"/>
                <a:gd name="connsiteY25" fmla="*/ 395178 h 595102"/>
                <a:gd name="connsiteX26" fmla="*/ 275456 w 608551"/>
                <a:gd name="connsiteY26" fmla="*/ 382032 h 595102"/>
                <a:gd name="connsiteX27" fmla="*/ 262289 w 608551"/>
                <a:gd name="connsiteY27" fmla="*/ 382032 h 595102"/>
                <a:gd name="connsiteX28" fmla="*/ 239085 w 608551"/>
                <a:gd name="connsiteY28" fmla="*/ 358864 h 595102"/>
                <a:gd name="connsiteX29" fmla="*/ 108460 w 608551"/>
                <a:gd name="connsiteY29" fmla="*/ 489283 h 595102"/>
                <a:gd name="connsiteX30" fmla="*/ 108460 w 608551"/>
                <a:gd name="connsiteY30" fmla="*/ 502559 h 595102"/>
                <a:gd name="connsiteX31" fmla="*/ 115109 w 608551"/>
                <a:gd name="connsiteY31" fmla="*/ 505293 h 595102"/>
                <a:gd name="connsiteX32" fmla="*/ 121757 w 608551"/>
                <a:gd name="connsiteY32" fmla="*/ 502559 h 595102"/>
                <a:gd name="connsiteX33" fmla="*/ 252382 w 608551"/>
                <a:gd name="connsiteY33" fmla="*/ 372140 h 595102"/>
                <a:gd name="connsiteX34" fmla="*/ 252382 w 608551"/>
                <a:gd name="connsiteY34" fmla="*/ 358864 h 595102"/>
                <a:gd name="connsiteX35" fmla="*/ 239085 w 608551"/>
                <a:gd name="connsiteY35" fmla="*/ 358864 h 595102"/>
                <a:gd name="connsiteX36" fmla="*/ 212751 w 608551"/>
                <a:gd name="connsiteY36" fmla="*/ 332572 h 595102"/>
                <a:gd name="connsiteX37" fmla="*/ 82127 w 608551"/>
                <a:gd name="connsiteY37" fmla="*/ 462991 h 595102"/>
                <a:gd name="connsiteX38" fmla="*/ 82127 w 608551"/>
                <a:gd name="connsiteY38" fmla="*/ 476137 h 595102"/>
                <a:gd name="connsiteX39" fmla="*/ 88645 w 608551"/>
                <a:gd name="connsiteY39" fmla="*/ 478870 h 595102"/>
                <a:gd name="connsiteX40" fmla="*/ 95293 w 608551"/>
                <a:gd name="connsiteY40" fmla="*/ 476137 h 595102"/>
                <a:gd name="connsiteX41" fmla="*/ 225918 w 608551"/>
                <a:gd name="connsiteY41" fmla="*/ 345718 h 595102"/>
                <a:gd name="connsiteX42" fmla="*/ 225918 w 608551"/>
                <a:gd name="connsiteY42" fmla="*/ 332572 h 595102"/>
                <a:gd name="connsiteX43" fmla="*/ 212751 w 608551"/>
                <a:gd name="connsiteY43" fmla="*/ 332572 h 595102"/>
                <a:gd name="connsiteX44" fmla="*/ 560431 w 608551"/>
                <a:gd name="connsiteY44" fmla="*/ 1969 h 595102"/>
                <a:gd name="connsiteX45" fmla="*/ 572816 w 608551"/>
                <a:gd name="connsiteY45" fmla="*/ 2750 h 595102"/>
                <a:gd name="connsiteX46" fmla="*/ 605798 w 608551"/>
                <a:gd name="connsiteY46" fmla="*/ 35681 h 595102"/>
                <a:gd name="connsiteX47" fmla="*/ 606580 w 608551"/>
                <a:gd name="connsiteY47" fmla="*/ 48046 h 595102"/>
                <a:gd name="connsiteX48" fmla="*/ 565255 w 608551"/>
                <a:gd name="connsiteY48" fmla="*/ 101020 h 595102"/>
                <a:gd name="connsiteX49" fmla="*/ 559519 w 608551"/>
                <a:gd name="connsiteY49" fmla="*/ 108309 h 595102"/>
                <a:gd name="connsiteX50" fmla="*/ 529796 w 608551"/>
                <a:gd name="connsiteY50" fmla="*/ 120544 h 595102"/>
                <a:gd name="connsiteX51" fmla="*/ 507504 w 608551"/>
                <a:gd name="connsiteY51" fmla="*/ 114036 h 595102"/>
                <a:gd name="connsiteX52" fmla="*/ 344158 w 608551"/>
                <a:gd name="connsiteY52" fmla="*/ 277125 h 595102"/>
                <a:gd name="connsiteX53" fmla="*/ 387178 w 608551"/>
                <a:gd name="connsiteY53" fmla="*/ 319947 h 595102"/>
                <a:gd name="connsiteX54" fmla="*/ 389524 w 608551"/>
                <a:gd name="connsiteY54" fmla="*/ 325153 h 595102"/>
                <a:gd name="connsiteX55" fmla="*/ 432544 w 608551"/>
                <a:gd name="connsiteY55" fmla="*/ 367975 h 595102"/>
                <a:gd name="connsiteX56" fmla="*/ 469568 w 608551"/>
                <a:gd name="connsiteY56" fmla="*/ 361988 h 595102"/>
                <a:gd name="connsiteX57" fmla="*/ 552218 w 608551"/>
                <a:gd name="connsiteY57" fmla="*/ 396090 h 595102"/>
                <a:gd name="connsiteX58" fmla="*/ 586374 w 608551"/>
                <a:gd name="connsiteY58" fmla="*/ 478610 h 595102"/>
                <a:gd name="connsiteX59" fmla="*/ 552218 w 608551"/>
                <a:gd name="connsiteY59" fmla="*/ 561000 h 595102"/>
                <a:gd name="connsiteX60" fmla="*/ 469568 w 608551"/>
                <a:gd name="connsiteY60" fmla="*/ 595102 h 595102"/>
                <a:gd name="connsiteX61" fmla="*/ 386917 w 608551"/>
                <a:gd name="connsiteY61" fmla="*/ 561000 h 595102"/>
                <a:gd name="connsiteX62" fmla="*/ 358889 w 608551"/>
                <a:gd name="connsiteY62" fmla="*/ 441645 h 595102"/>
                <a:gd name="connsiteX63" fmla="*/ 318737 w 608551"/>
                <a:gd name="connsiteY63" fmla="*/ 401556 h 595102"/>
                <a:gd name="connsiteX64" fmla="*/ 169601 w 608551"/>
                <a:gd name="connsiteY64" fmla="*/ 550327 h 595102"/>
                <a:gd name="connsiteX65" fmla="*/ 113414 w 608551"/>
                <a:gd name="connsiteY65" fmla="*/ 573626 h 595102"/>
                <a:gd name="connsiteX66" fmla="*/ 57358 w 608551"/>
                <a:gd name="connsiteY66" fmla="*/ 550327 h 595102"/>
                <a:gd name="connsiteX67" fmla="*/ 34022 w 608551"/>
                <a:gd name="connsiteY67" fmla="*/ 494229 h 595102"/>
                <a:gd name="connsiteX68" fmla="*/ 57358 w 608551"/>
                <a:gd name="connsiteY68" fmla="*/ 438261 h 595102"/>
                <a:gd name="connsiteX69" fmla="*/ 206363 w 608551"/>
                <a:gd name="connsiteY69" fmla="*/ 289360 h 595102"/>
                <a:gd name="connsiteX70" fmla="*/ 153696 w 608551"/>
                <a:gd name="connsiteY70" fmla="*/ 236776 h 595102"/>
                <a:gd name="connsiteX71" fmla="*/ 116543 w 608551"/>
                <a:gd name="connsiteY71" fmla="*/ 242893 h 595102"/>
                <a:gd name="connsiteX72" fmla="*/ 34283 w 608551"/>
                <a:gd name="connsiteY72" fmla="*/ 208922 h 595102"/>
                <a:gd name="connsiteX73" fmla="*/ 8732 w 608551"/>
                <a:gd name="connsiteY73" fmla="*/ 82277 h 595102"/>
                <a:gd name="connsiteX74" fmla="*/ 15511 w 608551"/>
                <a:gd name="connsiteY74" fmla="*/ 76680 h 595102"/>
                <a:gd name="connsiteX75" fmla="*/ 23984 w 608551"/>
                <a:gd name="connsiteY75" fmla="*/ 79154 h 595102"/>
                <a:gd name="connsiteX76" fmla="*/ 77825 w 608551"/>
                <a:gd name="connsiteY76" fmla="*/ 133039 h 595102"/>
                <a:gd name="connsiteX77" fmla="*/ 121105 w 608551"/>
                <a:gd name="connsiteY77" fmla="*/ 130696 h 595102"/>
                <a:gd name="connsiteX78" fmla="*/ 123452 w 608551"/>
                <a:gd name="connsiteY78" fmla="*/ 87484 h 595102"/>
                <a:gd name="connsiteX79" fmla="*/ 69612 w 608551"/>
                <a:gd name="connsiteY79" fmla="*/ 33728 h 595102"/>
                <a:gd name="connsiteX80" fmla="*/ 67004 w 608551"/>
                <a:gd name="connsiteY80" fmla="*/ 25268 h 595102"/>
                <a:gd name="connsiteX81" fmla="*/ 72610 w 608551"/>
                <a:gd name="connsiteY81" fmla="*/ 18500 h 595102"/>
                <a:gd name="connsiteX82" fmla="*/ 116934 w 608551"/>
                <a:gd name="connsiteY82" fmla="*/ 9779 h 595102"/>
                <a:gd name="connsiteX83" fmla="*/ 199454 w 608551"/>
                <a:gd name="connsiteY83" fmla="*/ 44011 h 595102"/>
                <a:gd name="connsiteX84" fmla="*/ 227482 w 608551"/>
                <a:gd name="connsiteY84" fmla="*/ 163236 h 595102"/>
                <a:gd name="connsiteX85" fmla="*/ 282887 w 608551"/>
                <a:gd name="connsiteY85" fmla="*/ 218683 h 595102"/>
                <a:gd name="connsiteX86" fmla="*/ 287971 w 608551"/>
                <a:gd name="connsiteY86" fmla="*/ 221026 h 595102"/>
                <a:gd name="connsiteX87" fmla="*/ 330991 w 608551"/>
                <a:gd name="connsiteY87" fmla="*/ 263979 h 595102"/>
                <a:gd name="connsiteX88" fmla="*/ 494337 w 608551"/>
                <a:gd name="connsiteY88" fmla="*/ 100890 h 595102"/>
                <a:gd name="connsiteX89" fmla="*/ 487819 w 608551"/>
                <a:gd name="connsiteY89" fmla="*/ 78503 h 595102"/>
                <a:gd name="connsiteX90" fmla="*/ 500073 w 608551"/>
                <a:gd name="connsiteY90" fmla="*/ 48827 h 595102"/>
                <a:gd name="connsiteX91" fmla="*/ 507243 w 608551"/>
                <a:gd name="connsiteY91" fmla="*/ 43230 h 59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8551" h="595102">
                  <a:moveTo>
                    <a:pt x="480240" y="438791"/>
                  </a:moveTo>
                  <a:lnTo>
                    <a:pt x="509306" y="467959"/>
                  </a:lnTo>
                  <a:lnTo>
                    <a:pt x="498618" y="507675"/>
                  </a:lnTo>
                  <a:lnTo>
                    <a:pt x="458865" y="518352"/>
                  </a:lnTo>
                  <a:lnTo>
                    <a:pt x="429799" y="489184"/>
                  </a:lnTo>
                  <a:lnTo>
                    <a:pt x="440357" y="449468"/>
                  </a:lnTo>
                  <a:close/>
                  <a:moveTo>
                    <a:pt x="480631" y="419389"/>
                  </a:moveTo>
                  <a:lnTo>
                    <a:pt x="430320" y="432801"/>
                  </a:lnTo>
                  <a:cubicBezTo>
                    <a:pt x="427192" y="433712"/>
                    <a:pt x="424585" y="436186"/>
                    <a:pt x="423803" y="439442"/>
                  </a:cubicBezTo>
                  <a:lnTo>
                    <a:pt x="410248" y="489575"/>
                  </a:lnTo>
                  <a:cubicBezTo>
                    <a:pt x="409466" y="492830"/>
                    <a:pt x="410378" y="496216"/>
                    <a:pt x="412725" y="498560"/>
                  </a:cubicBezTo>
                  <a:lnTo>
                    <a:pt x="449480" y="535280"/>
                  </a:lnTo>
                  <a:cubicBezTo>
                    <a:pt x="451305" y="537103"/>
                    <a:pt x="453651" y="538015"/>
                    <a:pt x="456128" y="538015"/>
                  </a:cubicBezTo>
                  <a:cubicBezTo>
                    <a:pt x="456910" y="538015"/>
                    <a:pt x="457692" y="538015"/>
                    <a:pt x="458474" y="537755"/>
                  </a:cubicBezTo>
                  <a:lnTo>
                    <a:pt x="508785" y="524342"/>
                  </a:lnTo>
                  <a:cubicBezTo>
                    <a:pt x="511913" y="523431"/>
                    <a:pt x="514520" y="520957"/>
                    <a:pt x="515302" y="517701"/>
                  </a:cubicBezTo>
                  <a:lnTo>
                    <a:pt x="528727" y="467568"/>
                  </a:lnTo>
                  <a:cubicBezTo>
                    <a:pt x="529639" y="464313"/>
                    <a:pt x="528727" y="460927"/>
                    <a:pt x="526381" y="458583"/>
                  </a:cubicBezTo>
                  <a:lnTo>
                    <a:pt x="489625" y="421863"/>
                  </a:lnTo>
                  <a:cubicBezTo>
                    <a:pt x="487279" y="419519"/>
                    <a:pt x="483890" y="418477"/>
                    <a:pt x="480631" y="419389"/>
                  </a:cubicBezTo>
                  <a:close/>
                  <a:moveTo>
                    <a:pt x="262289" y="382032"/>
                  </a:moveTo>
                  <a:lnTo>
                    <a:pt x="131665" y="512451"/>
                  </a:lnTo>
                  <a:cubicBezTo>
                    <a:pt x="128015" y="516096"/>
                    <a:pt x="128015" y="521953"/>
                    <a:pt x="131665" y="525597"/>
                  </a:cubicBezTo>
                  <a:cubicBezTo>
                    <a:pt x="133490" y="527420"/>
                    <a:pt x="135837" y="528331"/>
                    <a:pt x="138313" y="528331"/>
                  </a:cubicBezTo>
                  <a:cubicBezTo>
                    <a:pt x="140660" y="528331"/>
                    <a:pt x="143007" y="527420"/>
                    <a:pt x="144832" y="525597"/>
                  </a:cubicBezTo>
                  <a:lnTo>
                    <a:pt x="275456" y="395178"/>
                  </a:lnTo>
                  <a:cubicBezTo>
                    <a:pt x="279106" y="391534"/>
                    <a:pt x="279106" y="385677"/>
                    <a:pt x="275456" y="382032"/>
                  </a:cubicBezTo>
                  <a:cubicBezTo>
                    <a:pt x="271806" y="378388"/>
                    <a:pt x="265940" y="378388"/>
                    <a:pt x="262289" y="382032"/>
                  </a:cubicBezTo>
                  <a:close/>
                  <a:moveTo>
                    <a:pt x="239085" y="358864"/>
                  </a:moveTo>
                  <a:lnTo>
                    <a:pt x="108460" y="489283"/>
                  </a:lnTo>
                  <a:cubicBezTo>
                    <a:pt x="104810" y="492928"/>
                    <a:pt x="104810" y="498915"/>
                    <a:pt x="108460" y="502559"/>
                  </a:cubicBezTo>
                  <a:cubicBezTo>
                    <a:pt x="110285" y="504382"/>
                    <a:pt x="112762" y="505293"/>
                    <a:pt x="115109" y="505293"/>
                  </a:cubicBezTo>
                  <a:cubicBezTo>
                    <a:pt x="117455" y="505293"/>
                    <a:pt x="119932" y="504382"/>
                    <a:pt x="121757" y="502559"/>
                  </a:cubicBezTo>
                  <a:lnTo>
                    <a:pt x="252382" y="372140"/>
                  </a:lnTo>
                  <a:cubicBezTo>
                    <a:pt x="256032" y="368496"/>
                    <a:pt x="256032" y="362509"/>
                    <a:pt x="252382" y="358864"/>
                  </a:cubicBezTo>
                  <a:cubicBezTo>
                    <a:pt x="248732" y="355220"/>
                    <a:pt x="242735" y="355220"/>
                    <a:pt x="239085" y="358864"/>
                  </a:cubicBezTo>
                  <a:close/>
                  <a:moveTo>
                    <a:pt x="212751" y="332572"/>
                  </a:moveTo>
                  <a:lnTo>
                    <a:pt x="82127" y="462991"/>
                  </a:lnTo>
                  <a:cubicBezTo>
                    <a:pt x="78477" y="466636"/>
                    <a:pt x="78477" y="472493"/>
                    <a:pt x="82127" y="476137"/>
                  </a:cubicBezTo>
                  <a:cubicBezTo>
                    <a:pt x="83952" y="477959"/>
                    <a:pt x="86298" y="478870"/>
                    <a:pt x="88645" y="478870"/>
                  </a:cubicBezTo>
                  <a:cubicBezTo>
                    <a:pt x="91122" y="478870"/>
                    <a:pt x="93468" y="477959"/>
                    <a:pt x="95293" y="476137"/>
                  </a:cubicBezTo>
                  <a:lnTo>
                    <a:pt x="225918" y="345718"/>
                  </a:lnTo>
                  <a:cubicBezTo>
                    <a:pt x="229568" y="342074"/>
                    <a:pt x="229568" y="336217"/>
                    <a:pt x="225918" y="332572"/>
                  </a:cubicBezTo>
                  <a:cubicBezTo>
                    <a:pt x="222268" y="328928"/>
                    <a:pt x="216401" y="328928"/>
                    <a:pt x="212751" y="332572"/>
                  </a:cubicBezTo>
                  <a:close/>
                  <a:moveTo>
                    <a:pt x="560431" y="1969"/>
                  </a:moveTo>
                  <a:cubicBezTo>
                    <a:pt x="564082" y="-894"/>
                    <a:pt x="569426" y="-634"/>
                    <a:pt x="572816" y="2750"/>
                  </a:cubicBezTo>
                  <a:lnTo>
                    <a:pt x="605798" y="35681"/>
                  </a:lnTo>
                  <a:cubicBezTo>
                    <a:pt x="609187" y="39065"/>
                    <a:pt x="609448" y="44271"/>
                    <a:pt x="606580" y="48046"/>
                  </a:cubicBezTo>
                  <a:lnTo>
                    <a:pt x="565255" y="101020"/>
                  </a:lnTo>
                  <a:cubicBezTo>
                    <a:pt x="563430" y="103884"/>
                    <a:pt x="561605" y="106226"/>
                    <a:pt x="559519" y="108309"/>
                  </a:cubicBezTo>
                  <a:cubicBezTo>
                    <a:pt x="551567" y="116119"/>
                    <a:pt x="541007" y="120544"/>
                    <a:pt x="529796" y="120544"/>
                  </a:cubicBezTo>
                  <a:cubicBezTo>
                    <a:pt x="521844" y="120544"/>
                    <a:pt x="514152" y="118201"/>
                    <a:pt x="507504" y="114036"/>
                  </a:cubicBezTo>
                  <a:lnTo>
                    <a:pt x="344158" y="277125"/>
                  </a:lnTo>
                  <a:lnTo>
                    <a:pt x="387178" y="319947"/>
                  </a:lnTo>
                  <a:cubicBezTo>
                    <a:pt x="388482" y="321379"/>
                    <a:pt x="389264" y="323201"/>
                    <a:pt x="389524" y="325153"/>
                  </a:cubicBezTo>
                  <a:lnTo>
                    <a:pt x="432544" y="367975"/>
                  </a:lnTo>
                  <a:cubicBezTo>
                    <a:pt x="444277" y="364071"/>
                    <a:pt x="456792" y="361988"/>
                    <a:pt x="469568" y="361988"/>
                  </a:cubicBezTo>
                  <a:cubicBezTo>
                    <a:pt x="500725" y="361988"/>
                    <a:pt x="530057" y="374093"/>
                    <a:pt x="552218" y="396090"/>
                  </a:cubicBezTo>
                  <a:cubicBezTo>
                    <a:pt x="574250" y="418086"/>
                    <a:pt x="586374" y="447372"/>
                    <a:pt x="586374" y="478610"/>
                  </a:cubicBezTo>
                  <a:cubicBezTo>
                    <a:pt x="586374" y="509718"/>
                    <a:pt x="574250" y="539004"/>
                    <a:pt x="552218" y="561000"/>
                  </a:cubicBezTo>
                  <a:cubicBezTo>
                    <a:pt x="530057" y="582997"/>
                    <a:pt x="500725" y="595102"/>
                    <a:pt x="469568" y="595102"/>
                  </a:cubicBezTo>
                  <a:cubicBezTo>
                    <a:pt x="438411" y="595102"/>
                    <a:pt x="409079" y="582997"/>
                    <a:pt x="386917" y="561000"/>
                  </a:cubicBezTo>
                  <a:cubicBezTo>
                    <a:pt x="355630" y="529632"/>
                    <a:pt x="344940" y="483426"/>
                    <a:pt x="358889" y="441645"/>
                  </a:cubicBezTo>
                  <a:lnTo>
                    <a:pt x="318737" y="401556"/>
                  </a:lnTo>
                  <a:lnTo>
                    <a:pt x="169601" y="550327"/>
                  </a:lnTo>
                  <a:cubicBezTo>
                    <a:pt x="154609" y="565296"/>
                    <a:pt x="134663" y="573626"/>
                    <a:pt x="113414" y="573626"/>
                  </a:cubicBezTo>
                  <a:cubicBezTo>
                    <a:pt x="92295" y="573626"/>
                    <a:pt x="72349" y="565296"/>
                    <a:pt x="57358" y="550327"/>
                  </a:cubicBezTo>
                  <a:cubicBezTo>
                    <a:pt x="42366" y="535359"/>
                    <a:pt x="34022" y="515445"/>
                    <a:pt x="34022" y="494229"/>
                  </a:cubicBezTo>
                  <a:cubicBezTo>
                    <a:pt x="34022" y="473143"/>
                    <a:pt x="42366" y="453229"/>
                    <a:pt x="57358" y="438261"/>
                  </a:cubicBezTo>
                  <a:lnTo>
                    <a:pt x="206363" y="289360"/>
                  </a:lnTo>
                  <a:lnTo>
                    <a:pt x="153696" y="236776"/>
                  </a:lnTo>
                  <a:cubicBezTo>
                    <a:pt x="141703" y="240810"/>
                    <a:pt x="129318" y="242893"/>
                    <a:pt x="116543" y="242893"/>
                  </a:cubicBezTo>
                  <a:cubicBezTo>
                    <a:pt x="85516" y="242893"/>
                    <a:pt x="56184" y="230788"/>
                    <a:pt x="34283" y="208922"/>
                  </a:cubicBezTo>
                  <a:cubicBezTo>
                    <a:pt x="910" y="175601"/>
                    <a:pt x="-9128" y="125880"/>
                    <a:pt x="8732" y="82277"/>
                  </a:cubicBezTo>
                  <a:cubicBezTo>
                    <a:pt x="9905" y="79414"/>
                    <a:pt x="12382" y="77331"/>
                    <a:pt x="15511" y="76680"/>
                  </a:cubicBezTo>
                  <a:cubicBezTo>
                    <a:pt x="18640" y="76030"/>
                    <a:pt x="21768" y="77071"/>
                    <a:pt x="23984" y="79154"/>
                  </a:cubicBezTo>
                  <a:lnTo>
                    <a:pt x="77825" y="133039"/>
                  </a:lnTo>
                  <a:lnTo>
                    <a:pt x="121105" y="130696"/>
                  </a:lnTo>
                  <a:lnTo>
                    <a:pt x="123452" y="87484"/>
                  </a:lnTo>
                  <a:lnTo>
                    <a:pt x="69612" y="33728"/>
                  </a:lnTo>
                  <a:cubicBezTo>
                    <a:pt x="67396" y="31515"/>
                    <a:pt x="66353" y="28262"/>
                    <a:pt x="67004" y="25268"/>
                  </a:cubicBezTo>
                  <a:cubicBezTo>
                    <a:pt x="67656" y="22144"/>
                    <a:pt x="69742" y="19671"/>
                    <a:pt x="72610" y="18500"/>
                  </a:cubicBezTo>
                  <a:cubicBezTo>
                    <a:pt x="86689" y="12773"/>
                    <a:pt x="101551" y="9779"/>
                    <a:pt x="116934" y="9779"/>
                  </a:cubicBezTo>
                  <a:cubicBezTo>
                    <a:pt x="148091" y="9779"/>
                    <a:pt x="177423" y="21884"/>
                    <a:pt x="199454" y="44011"/>
                  </a:cubicBezTo>
                  <a:cubicBezTo>
                    <a:pt x="230481" y="74988"/>
                    <a:pt x="241431" y="121585"/>
                    <a:pt x="227482" y="163236"/>
                  </a:cubicBezTo>
                  <a:lnTo>
                    <a:pt x="282887" y="218683"/>
                  </a:lnTo>
                  <a:cubicBezTo>
                    <a:pt x="284842" y="218944"/>
                    <a:pt x="286667" y="219725"/>
                    <a:pt x="287971" y="221026"/>
                  </a:cubicBezTo>
                  <a:lnTo>
                    <a:pt x="330991" y="263979"/>
                  </a:lnTo>
                  <a:lnTo>
                    <a:pt x="494337" y="100890"/>
                  </a:lnTo>
                  <a:cubicBezTo>
                    <a:pt x="490165" y="94252"/>
                    <a:pt x="487819" y="86573"/>
                    <a:pt x="487819" y="78503"/>
                  </a:cubicBezTo>
                  <a:cubicBezTo>
                    <a:pt x="487819" y="67309"/>
                    <a:pt x="492121" y="56766"/>
                    <a:pt x="500073" y="48827"/>
                  </a:cubicBezTo>
                  <a:cubicBezTo>
                    <a:pt x="502159" y="46744"/>
                    <a:pt x="504505" y="44922"/>
                    <a:pt x="507243" y="4323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AD5A5-AECC-493A-B788-FA329C802654}"/>
              </a:ext>
            </a:extLst>
          </p:cNvPr>
          <p:cNvGrpSpPr/>
          <p:nvPr/>
        </p:nvGrpSpPr>
        <p:grpSpPr>
          <a:xfrm>
            <a:off x="2566849" y="4056245"/>
            <a:ext cx="850082" cy="850082"/>
            <a:chOff x="2566849" y="4056245"/>
            <a:chExt cx="850082" cy="850082"/>
          </a:xfrm>
        </p:grpSpPr>
        <p:sp>
          <p:nvSpPr>
            <p:cNvPr id="60" name="íṥļîḓê">
              <a:extLst>
                <a:ext uri="{FF2B5EF4-FFF2-40B4-BE49-F238E27FC236}">
                  <a16:creationId xmlns:a16="http://schemas.microsoft.com/office/drawing/2014/main" id="{CBA6C262-C848-4AE9-A382-81579E7F295F}"/>
                </a:ext>
              </a:extLst>
            </p:cNvPr>
            <p:cNvSpPr/>
            <p:nvPr/>
          </p:nvSpPr>
          <p:spPr>
            <a:xfrm>
              <a:off x="2566849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1" name="íṥlíḓê">
              <a:extLst>
                <a:ext uri="{FF2B5EF4-FFF2-40B4-BE49-F238E27FC236}">
                  <a16:creationId xmlns:a16="http://schemas.microsoft.com/office/drawing/2014/main" id="{CB37560D-B703-4230-9EA8-EE03AC548985}"/>
                </a:ext>
              </a:extLst>
            </p:cNvPr>
            <p:cNvSpPr/>
            <p:nvPr/>
          </p:nvSpPr>
          <p:spPr>
            <a:xfrm>
              <a:off x="2618663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ïśļiḑé">
              <a:extLst>
                <a:ext uri="{FF2B5EF4-FFF2-40B4-BE49-F238E27FC236}">
                  <a16:creationId xmlns:a16="http://schemas.microsoft.com/office/drawing/2014/main" id="{213E248C-4AD3-4D58-84A8-794DB23139D3}"/>
                </a:ext>
              </a:extLst>
            </p:cNvPr>
            <p:cNvSpPr/>
            <p:nvPr/>
          </p:nvSpPr>
          <p:spPr>
            <a:xfrm>
              <a:off x="2762336" y="4252173"/>
              <a:ext cx="459108" cy="458471"/>
            </a:xfrm>
            <a:custGeom>
              <a:avLst/>
              <a:gdLst>
                <a:gd name="connsiteX0" fmla="*/ 369386 w 609120"/>
                <a:gd name="connsiteY0" fmla="*/ 158945 h 608274"/>
                <a:gd name="connsiteX1" fmla="*/ 295374 w 609120"/>
                <a:gd name="connsiteY1" fmla="*/ 261970 h 608274"/>
                <a:gd name="connsiteX2" fmla="*/ 266605 w 609120"/>
                <a:gd name="connsiteY2" fmla="*/ 284410 h 608274"/>
                <a:gd name="connsiteX3" fmla="*/ 286113 w 609120"/>
                <a:gd name="connsiteY3" fmla="*/ 337856 h 608274"/>
                <a:gd name="connsiteX4" fmla="*/ 339630 w 609120"/>
                <a:gd name="connsiteY4" fmla="*/ 318297 h 608274"/>
                <a:gd name="connsiteX5" fmla="*/ 338263 w 609120"/>
                <a:gd name="connsiteY5" fmla="*/ 281908 h 608274"/>
                <a:gd name="connsiteX6" fmla="*/ 289074 w 609120"/>
                <a:gd name="connsiteY6" fmla="*/ 77904 h 608274"/>
                <a:gd name="connsiteX7" fmla="*/ 289074 w 609120"/>
                <a:gd name="connsiteY7" fmla="*/ 119600 h 608274"/>
                <a:gd name="connsiteX8" fmla="*/ 304560 w 609120"/>
                <a:gd name="connsiteY8" fmla="*/ 135065 h 608274"/>
                <a:gd name="connsiteX9" fmla="*/ 320045 w 609120"/>
                <a:gd name="connsiteY9" fmla="*/ 119600 h 608274"/>
                <a:gd name="connsiteX10" fmla="*/ 320045 w 609120"/>
                <a:gd name="connsiteY10" fmla="*/ 77904 h 608274"/>
                <a:gd name="connsiteX11" fmla="*/ 453722 w 609120"/>
                <a:gd name="connsiteY11" fmla="*/ 133321 h 608274"/>
                <a:gd name="connsiteX12" fmla="*/ 424269 w 609120"/>
                <a:gd name="connsiteY12" fmla="*/ 162660 h 608274"/>
                <a:gd name="connsiteX13" fmla="*/ 424269 w 609120"/>
                <a:gd name="connsiteY13" fmla="*/ 184569 h 608274"/>
                <a:gd name="connsiteX14" fmla="*/ 435200 w 609120"/>
                <a:gd name="connsiteY14" fmla="*/ 189117 h 608274"/>
                <a:gd name="connsiteX15" fmla="*/ 446207 w 609120"/>
                <a:gd name="connsiteY15" fmla="*/ 184569 h 608274"/>
                <a:gd name="connsiteX16" fmla="*/ 475584 w 609120"/>
                <a:gd name="connsiteY16" fmla="*/ 155154 h 608274"/>
                <a:gd name="connsiteX17" fmla="*/ 531074 w 609120"/>
                <a:gd name="connsiteY17" fmla="*/ 288656 h 608274"/>
                <a:gd name="connsiteX18" fmla="*/ 489324 w 609120"/>
                <a:gd name="connsiteY18" fmla="*/ 288656 h 608274"/>
                <a:gd name="connsiteX19" fmla="*/ 473838 w 609120"/>
                <a:gd name="connsiteY19" fmla="*/ 304121 h 608274"/>
                <a:gd name="connsiteX20" fmla="*/ 489324 w 609120"/>
                <a:gd name="connsiteY20" fmla="*/ 319586 h 608274"/>
                <a:gd name="connsiteX21" fmla="*/ 531074 w 609120"/>
                <a:gd name="connsiteY21" fmla="*/ 319586 h 608274"/>
                <a:gd name="connsiteX22" fmla="*/ 475660 w 609120"/>
                <a:gd name="connsiteY22" fmla="*/ 453087 h 608274"/>
                <a:gd name="connsiteX23" fmla="*/ 446207 w 609120"/>
                <a:gd name="connsiteY23" fmla="*/ 423673 h 608274"/>
                <a:gd name="connsiteX24" fmla="*/ 424269 w 609120"/>
                <a:gd name="connsiteY24" fmla="*/ 423673 h 608274"/>
                <a:gd name="connsiteX25" fmla="*/ 424269 w 609120"/>
                <a:gd name="connsiteY25" fmla="*/ 445582 h 608274"/>
                <a:gd name="connsiteX26" fmla="*/ 453722 w 609120"/>
                <a:gd name="connsiteY26" fmla="*/ 474920 h 608274"/>
                <a:gd name="connsiteX27" fmla="*/ 431556 w 609120"/>
                <a:gd name="connsiteY27" fmla="*/ 492053 h 608274"/>
                <a:gd name="connsiteX28" fmla="*/ 304560 w 609120"/>
                <a:gd name="connsiteY28" fmla="*/ 405175 h 608274"/>
                <a:gd name="connsiteX29" fmla="*/ 177563 w 609120"/>
                <a:gd name="connsiteY29" fmla="*/ 492053 h 608274"/>
                <a:gd name="connsiteX30" fmla="*/ 155397 w 609120"/>
                <a:gd name="connsiteY30" fmla="*/ 474920 h 608274"/>
                <a:gd name="connsiteX31" fmla="*/ 184850 w 609120"/>
                <a:gd name="connsiteY31" fmla="*/ 445582 h 608274"/>
                <a:gd name="connsiteX32" fmla="*/ 184850 w 609120"/>
                <a:gd name="connsiteY32" fmla="*/ 423673 h 608274"/>
                <a:gd name="connsiteX33" fmla="*/ 162912 w 609120"/>
                <a:gd name="connsiteY33" fmla="*/ 423673 h 608274"/>
                <a:gd name="connsiteX34" fmla="*/ 133535 w 609120"/>
                <a:gd name="connsiteY34" fmla="*/ 453087 h 608274"/>
                <a:gd name="connsiteX35" fmla="*/ 78045 w 609120"/>
                <a:gd name="connsiteY35" fmla="*/ 319586 h 608274"/>
                <a:gd name="connsiteX36" fmla="*/ 119795 w 609120"/>
                <a:gd name="connsiteY36" fmla="*/ 319586 h 608274"/>
                <a:gd name="connsiteX37" fmla="*/ 135281 w 609120"/>
                <a:gd name="connsiteY37" fmla="*/ 304121 h 608274"/>
                <a:gd name="connsiteX38" fmla="*/ 119795 w 609120"/>
                <a:gd name="connsiteY38" fmla="*/ 288656 h 608274"/>
                <a:gd name="connsiteX39" fmla="*/ 78045 w 609120"/>
                <a:gd name="connsiteY39" fmla="*/ 288656 h 608274"/>
                <a:gd name="connsiteX40" fmla="*/ 133535 w 609120"/>
                <a:gd name="connsiteY40" fmla="*/ 155154 h 608274"/>
                <a:gd name="connsiteX41" fmla="*/ 162912 w 609120"/>
                <a:gd name="connsiteY41" fmla="*/ 184569 h 608274"/>
                <a:gd name="connsiteX42" fmla="*/ 173919 w 609120"/>
                <a:gd name="connsiteY42" fmla="*/ 189117 h 608274"/>
                <a:gd name="connsiteX43" fmla="*/ 184850 w 609120"/>
                <a:gd name="connsiteY43" fmla="*/ 184569 h 608274"/>
                <a:gd name="connsiteX44" fmla="*/ 184850 w 609120"/>
                <a:gd name="connsiteY44" fmla="*/ 162660 h 608274"/>
                <a:gd name="connsiteX45" fmla="*/ 155397 w 609120"/>
                <a:gd name="connsiteY45" fmla="*/ 133321 h 608274"/>
                <a:gd name="connsiteX46" fmla="*/ 289074 w 609120"/>
                <a:gd name="connsiteY46" fmla="*/ 77904 h 608274"/>
                <a:gd name="connsiteX47" fmla="*/ 304560 w 609120"/>
                <a:gd name="connsiteY47" fmla="*/ 46394 h 608274"/>
                <a:gd name="connsiteX48" fmla="*/ 123282 w 609120"/>
                <a:gd name="connsiteY48" fmla="*/ 120912 h 608274"/>
                <a:gd name="connsiteX49" fmla="*/ 122067 w 609120"/>
                <a:gd name="connsiteY49" fmla="*/ 121898 h 608274"/>
                <a:gd name="connsiteX50" fmla="*/ 121080 w 609120"/>
                <a:gd name="connsiteY50" fmla="*/ 123111 h 608274"/>
                <a:gd name="connsiteX51" fmla="*/ 46458 w 609120"/>
                <a:gd name="connsiteY51" fmla="*/ 304137 h 608274"/>
                <a:gd name="connsiteX52" fmla="*/ 121080 w 609120"/>
                <a:gd name="connsiteY52" fmla="*/ 485164 h 608274"/>
                <a:gd name="connsiteX53" fmla="*/ 122067 w 609120"/>
                <a:gd name="connsiteY53" fmla="*/ 486377 h 608274"/>
                <a:gd name="connsiteX54" fmla="*/ 123282 w 609120"/>
                <a:gd name="connsiteY54" fmla="*/ 487362 h 608274"/>
                <a:gd name="connsiteX55" fmla="*/ 304560 w 609120"/>
                <a:gd name="connsiteY55" fmla="*/ 561880 h 608274"/>
                <a:gd name="connsiteX56" fmla="*/ 485838 w 609120"/>
                <a:gd name="connsiteY56" fmla="*/ 487362 h 608274"/>
                <a:gd name="connsiteX57" fmla="*/ 487053 w 609120"/>
                <a:gd name="connsiteY57" fmla="*/ 486377 h 608274"/>
                <a:gd name="connsiteX58" fmla="*/ 488040 w 609120"/>
                <a:gd name="connsiteY58" fmla="*/ 485164 h 608274"/>
                <a:gd name="connsiteX59" fmla="*/ 562662 w 609120"/>
                <a:gd name="connsiteY59" fmla="*/ 304137 h 608274"/>
                <a:gd name="connsiteX60" fmla="*/ 488040 w 609120"/>
                <a:gd name="connsiteY60" fmla="*/ 123111 h 608274"/>
                <a:gd name="connsiteX61" fmla="*/ 487053 w 609120"/>
                <a:gd name="connsiteY61" fmla="*/ 121898 h 608274"/>
                <a:gd name="connsiteX62" fmla="*/ 485838 w 609120"/>
                <a:gd name="connsiteY62" fmla="*/ 120912 h 608274"/>
                <a:gd name="connsiteX63" fmla="*/ 304560 w 609120"/>
                <a:gd name="connsiteY63" fmla="*/ 46394 h 608274"/>
                <a:gd name="connsiteX64" fmla="*/ 304560 w 609120"/>
                <a:gd name="connsiteY64" fmla="*/ 0 h 608274"/>
                <a:gd name="connsiteX65" fmla="*/ 609120 w 609120"/>
                <a:gd name="connsiteY65" fmla="*/ 304137 h 608274"/>
                <a:gd name="connsiteX66" fmla="*/ 304560 w 609120"/>
                <a:gd name="connsiteY66" fmla="*/ 608274 h 608274"/>
                <a:gd name="connsiteX67" fmla="*/ 0 w 609120"/>
                <a:gd name="connsiteY67" fmla="*/ 304137 h 608274"/>
                <a:gd name="connsiteX68" fmla="*/ 304560 w 609120"/>
                <a:gd name="connsiteY68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9120" h="608274">
                  <a:moveTo>
                    <a:pt x="369386" y="158945"/>
                  </a:moveTo>
                  <a:lnTo>
                    <a:pt x="295374" y="261970"/>
                  </a:lnTo>
                  <a:cubicBezTo>
                    <a:pt x="283153" y="264396"/>
                    <a:pt x="272222" y="272356"/>
                    <a:pt x="266605" y="284410"/>
                  </a:cubicBezTo>
                  <a:cubicBezTo>
                    <a:pt x="257268" y="304576"/>
                    <a:pt x="265997" y="328456"/>
                    <a:pt x="286113" y="337856"/>
                  </a:cubicBezTo>
                  <a:cubicBezTo>
                    <a:pt x="306305" y="347181"/>
                    <a:pt x="330217" y="338463"/>
                    <a:pt x="339630" y="318297"/>
                  </a:cubicBezTo>
                  <a:cubicBezTo>
                    <a:pt x="345247" y="306243"/>
                    <a:pt x="344336" y="292749"/>
                    <a:pt x="338263" y="281908"/>
                  </a:cubicBezTo>
                  <a:close/>
                  <a:moveTo>
                    <a:pt x="289074" y="77904"/>
                  </a:moveTo>
                  <a:lnTo>
                    <a:pt x="289074" y="119600"/>
                  </a:lnTo>
                  <a:cubicBezTo>
                    <a:pt x="289074" y="128090"/>
                    <a:pt x="295982" y="135065"/>
                    <a:pt x="304560" y="135065"/>
                  </a:cubicBezTo>
                  <a:cubicBezTo>
                    <a:pt x="313137" y="135065"/>
                    <a:pt x="320045" y="128090"/>
                    <a:pt x="320045" y="119600"/>
                  </a:cubicBezTo>
                  <a:lnTo>
                    <a:pt x="320045" y="77904"/>
                  </a:lnTo>
                  <a:cubicBezTo>
                    <a:pt x="371056" y="81316"/>
                    <a:pt x="417437" y="101633"/>
                    <a:pt x="453722" y="133321"/>
                  </a:cubicBezTo>
                  <a:lnTo>
                    <a:pt x="424269" y="162660"/>
                  </a:lnTo>
                  <a:cubicBezTo>
                    <a:pt x="418196" y="168724"/>
                    <a:pt x="418196" y="178504"/>
                    <a:pt x="424269" y="184569"/>
                  </a:cubicBezTo>
                  <a:cubicBezTo>
                    <a:pt x="427305" y="187601"/>
                    <a:pt x="431253" y="189117"/>
                    <a:pt x="435200" y="189117"/>
                  </a:cubicBezTo>
                  <a:cubicBezTo>
                    <a:pt x="439223" y="189117"/>
                    <a:pt x="443171" y="187601"/>
                    <a:pt x="446207" y="184569"/>
                  </a:cubicBezTo>
                  <a:lnTo>
                    <a:pt x="475584" y="155154"/>
                  </a:lnTo>
                  <a:cubicBezTo>
                    <a:pt x="507314" y="191392"/>
                    <a:pt x="527658" y="237711"/>
                    <a:pt x="531074" y="288656"/>
                  </a:cubicBezTo>
                  <a:lnTo>
                    <a:pt x="489324" y="288656"/>
                  </a:lnTo>
                  <a:cubicBezTo>
                    <a:pt x="480822" y="288656"/>
                    <a:pt x="473838" y="295554"/>
                    <a:pt x="473838" y="304121"/>
                  </a:cubicBezTo>
                  <a:cubicBezTo>
                    <a:pt x="473838" y="312687"/>
                    <a:pt x="480822" y="319586"/>
                    <a:pt x="489324" y="319586"/>
                  </a:cubicBezTo>
                  <a:lnTo>
                    <a:pt x="531074" y="319586"/>
                  </a:lnTo>
                  <a:cubicBezTo>
                    <a:pt x="527658" y="370530"/>
                    <a:pt x="507314" y="416850"/>
                    <a:pt x="475660" y="453087"/>
                  </a:cubicBezTo>
                  <a:lnTo>
                    <a:pt x="446207" y="423673"/>
                  </a:lnTo>
                  <a:cubicBezTo>
                    <a:pt x="440134" y="417608"/>
                    <a:pt x="430342" y="417608"/>
                    <a:pt x="424269" y="423673"/>
                  </a:cubicBezTo>
                  <a:cubicBezTo>
                    <a:pt x="418272" y="429738"/>
                    <a:pt x="418272" y="439517"/>
                    <a:pt x="424269" y="445582"/>
                  </a:cubicBezTo>
                  <a:lnTo>
                    <a:pt x="453722" y="474920"/>
                  </a:lnTo>
                  <a:cubicBezTo>
                    <a:pt x="446662" y="481061"/>
                    <a:pt x="439299" y="486822"/>
                    <a:pt x="431556" y="492053"/>
                  </a:cubicBezTo>
                  <a:cubicBezTo>
                    <a:pt x="411820" y="441261"/>
                    <a:pt x="362403" y="405175"/>
                    <a:pt x="304560" y="405175"/>
                  </a:cubicBezTo>
                  <a:cubicBezTo>
                    <a:pt x="246716" y="405175"/>
                    <a:pt x="197299" y="441261"/>
                    <a:pt x="177563" y="492053"/>
                  </a:cubicBezTo>
                  <a:cubicBezTo>
                    <a:pt x="169820" y="486822"/>
                    <a:pt x="162457" y="481061"/>
                    <a:pt x="155397" y="474920"/>
                  </a:cubicBezTo>
                  <a:lnTo>
                    <a:pt x="184850" y="445582"/>
                  </a:lnTo>
                  <a:cubicBezTo>
                    <a:pt x="190923" y="439517"/>
                    <a:pt x="190923" y="429738"/>
                    <a:pt x="184850" y="423673"/>
                  </a:cubicBezTo>
                  <a:cubicBezTo>
                    <a:pt x="178777" y="417608"/>
                    <a:pt x="168985" y="417608"/>
                    <a:pt x="162912" y="423673"/>
                  </a:cubicBezTo>
                  <a:lnTo>
                    <a:pt x="133535" y="453087"/>
                  </a:lnTo>
                  <a:cubicBezTo>
                    <a:pt x="101805" y="416850"/>
                    <a:pt x="81461" y="370530"/>
                    <a:pt x="78045" y="319586"/>
                  </a:cubicBezTo>
                  <a:lnTo>
                    <a:pt x="119795" y="319586"/>
                  </a:lnTo>
                  <a:cubicBezTo>
                    <a:pt x="128297" y="319586"/>
                    <a:pt x="135281" y="312687"/>
                    <a:pt x="135281" y="304121"/>
                  </a:cubicBezTo>
                  <a:cubicBezTo>
                    <a:pt x="135281" y="295554"/>
                    <a:pt x="128297" y="288656"/>
                    <a:pt x="119795" y="288656"/>
                  </a:cubicBezTo>
                  <a:lnTo>
                    <a:pt x="78045" y="288656"/>
                  </a:lnTo>
                  <a:cubicBezTo>
                    <a:pt x="81461" y="237711"/>
                    <a:pt x="101805" y="191392"/>
                    <a:pt x="133535" y="155154"/>
                  </a:cubicBezTo>
                  <a:lnTo>
                    <a:pt x="162912" y="184569"/>
                  </a:lnTo>
                  <a:cubicBezTo>
                    <a:pt x="165948" y="187601"/>
                    <a:pt x="169896" y="189117"/>
                    <a:pt x="173919" y="189117"/>
                  </a:cubicBezTo>
                  <a:cubicBezTo>
                    <a:pt x="177866" y="189117"/>
                    <a:pt x="181814" y="187601"/>
                    <a:pt x="184850" y="184569"/>
                  </a:cubicBezTo>
                  <a:cubicBezTo>
                    <a:pt x="190923" y="178504"/>
                    <a:pt x="190923" y="168724"/>
                    <a:pt x="184850" y="162660"/>
                  </a:cubicBezTo>
                  <a:lnTo>
                    <a:pt x="155397" y="133321"/>
                  </a:lnTo>
                  <a:cubicBezTo>
                    <a:pt x="191682" y="101633"/>
                    <a:pt x="238063" y="81316"/>
                    <a:pt x="289074" y="77904"/>
                  </a:cubicBezTo>
                  <a:close/>
                  <a:moveTo>
                    <a:pt x="304560" y="46394"/>
                  </a:moveTo>
                  <a:cubicBezTo>
                    <a:pt x="233962" y="46394"/>
                    <a:pt x="169892" y="74897"/>
                    <a:pt x="123282" y="120912"/>
                  </a:cubicBezTo>
                  <a:cubicBezTo>
                    <a:pt x="122902" y="121215"/>
                    <a:pt x="122446" y="121519"/>
                    <a:pt x="122067" y="121898"/>
                  </a:cubicBezTo>
                  <a:cubicBezTo>
                    <a:pt x="121687" y="122277"/>
                    <a:pt x="121384" y="122732"/>
                    <a:pt x="121080" y="123111"/>
                  </a:cubicBezTo>
                  <a:cubicBezTo>
                    <a:pt x="75001" y="169656"/>
                    <a:pt x="46458" y="233637"/>
                    <a:pt x="46458" y="304137"/>
                  </a:cubicBezTo>
                  <a:cubicBezTo>
                    <a:pt x="46458" y="374638"/>
                    <a:pt x="75001" y="438619"/>
                    <a:pt x="121080" y="485164"/>
                  </a:cubicBezTo>
                  <a:cubicBezTo>
                    <a:pt x="121384" y="485543"/>
                    <a:pt x="121687" y="485998"/>
                    <a:pt x="122067" y="486377"/>
                  </a:cubicBezTo>
                  <a:cubicBezTo>
                    <a:pt x="122446" y="486756"/>
                    <a:pt x="122902" y="487059"/>
                    <a:pt x="123282" y="487362"/>
                  </a:cubicBezTo>
                  <a:cubicBezTo>
                    <a:pt x="169892" y="533377"/>
                    <a:pt x="233962" y="561880"/>
                    <a:pt x="304560" y="561880"/>
                  </a:cubicBezTo>
                  <a:cubicBezTo>
                    <a:pt x="375158" y="561880"/>
                    <a:pt x="439228" y="533377"/>
                    <a:pt x="485838" y="487362"/>
                  </a:cubicBezTo>
                  <a:cubicBezTo>
                    <a:pt x="486294" y="487059"/>
                    <a:pt x="486674" y="486756"/>
                    <a:pt x="487053" y="486377"/>
                  </a:cubicBezTo>
                  <a:cubicBezTo>
                    <a:pt x="487433" y="485998"/>
                    <a:pt x="487736" y="485619"/>
                    <a:pt x="488040" y="485164"/>
                  </a:cubicBezTo>
                  <a:cubicBezTo>
                    <a:pt x="534119" y="438619"/>
                    <a:pt x="562662" y="374638"/>
                    <a:pt x="562662" y="304137"/>
                  </a:cubicBezTo>
                  <a:cubicBezTo>
                    <a:pt x="562662" y="233637"/>
                    <a:pt x="534119" y="169656"/>
                    <a:pt x="488040" y="123111"/>
                  </a:cubicBezTo>
                  <a:cubicBezTo>
                    <a:pt x="487736" y="122656"/>
                    <a:pt x="487433" y="122277"/>
                    <a:pt x="487053" y="121898"/>
                  </a:cubicBezTo>
                  <a:cubicBezTo>
                    <a:pt x="486674" y="121519"/>
                    <a:pt x="486218" y="121215"/>
                    <a:pt x="485838" y="120912"/>
                  </a:cubicBezTo>
                  <a:cubicBezTo>
                    <a:pt x="439228" y="74897"/>
                    <a:pt x="375158" y="46394"/>
                    <a:pt x="304560" y="46394"/>
                  </a:cubicBezTo>
                  <a:close/>
                  <a:moveTo>
                    <a:pt x="304560" y="0"/>
                  </a:moveTo>
                  <a:cubicBezTo>
                    <a:pt x="472782" y="0"/>
                    <a:pt x="609120" y="136149"/>
                    <a:pt x="609120" y="304137"/>
                  </a:cubicBezTo>
                  <a:cubicBezTo>
                    <a:pt x="609120" y="472125"/>
                    <a:pt x="472782" y="608274"/>
                    <a:pt x="304560" y="608274"/>
                  </a:cubicBezTo>
                  <a:cubicBezTo>
                    <a:pt x="136338" y="608274"/>
                    <a:pt x="0" y="472125"/>
                    <a:pt x="0" y="304137"/>
                  </a:cubicBezTo>
                  <a:cubicBezTo>
                    <a:pt x="0" y="136149"/>
                    <a:pt x="136338" y="0"/>
                    <a:pt x="3045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DE10C5B-6304-4CC5-840E-F6BA5C0D8DB1}"/>
              </a:ext>
            </a:extLst>
          </p:cNvPr>
          <p:cNvSpPr/>
          <p:nvPr/>
        </p:nvSpPr>
        <p:spPr>
          <a:xfrm>
            <a:off x="897911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F67529F-1114-49A4-B3F5-07ADEC7D2588}"/>
              </a:ext>
            </a:extLst>
          </p:cNvPr>
          <p:cNvSpPr txBox="1"/>
          <p:nvPr/>
        </p:nvSpPr>
        <p:spPr>
          <a:xfrm>
            <a:off x="8349874" y="2401645"/>
            <a:ext cx="3345302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Performance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  <a:p>
            <a:pPr lvl="0" algn="r"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1466E5-D7AD-4064-8F38-746E53711A6C}"/>
              </a:ext>
            </a:extLst>
          </p:cNvPr>
          <p:cNvSpPr txBox="1"/>
          <p:nvPr/>
        </p:nvSpPr>
        <p:spPr>
          <a:xfrm>
            <a:off x="7925852" y="2801755"/>
            <a:ext cx="3593048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Deployed Environment</a:t>
            </a:r>
            <a:endParaRPr lang="zh-CN" altLang="en-US" dirty="0">
              <a:solidFill>
                <a:prstClr val="black"/>
              </a:solidFill>
              <a:latin typeface="+mn-ea"/>
              <a:cs typeface="+mn-ea"/>
            </a:endParaRPr>
          </a:p>
          <a:p>
            <a:pPr lvl="0" algn="r">
              <a:lnSpc>
                <a:spcPct val="130000"/>
              </a:lnSpc>
              <a:defRPr/>
            </a:pP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Genetic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</a:t>
            </a: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lgorithm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lvl="0" algn="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Usage of ACKs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D7D822-813D-450C-89E3-5145C41B10C6}"/>
              </a:ext>
            </a:extLst>
          </p:cNvPr>
          <p:cNvSpPr/>
          <p:nvPr/>
        </p:nvSpPr>
        <p:spPr>
          <a:xfrm>
            <a:off x="67310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A8335F-7D2C-4D84-B73E-DD55E6D1E1DB}"/>
              </a:ext>
            </a:extLst>
          </p:cNvPr>
          <p:cNvSpPr txBox="1"/>
          <p:nvPr/>
        </p:nvSpPr>
        <p:spPr>
          <a:xfrm>
            <a:off x="660400" y="2401645"/>
            <a:ext cx="319442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Adaptive Data Rate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457C92-5374-42B4-A319-4909FFE28FA3}"/>
              </a:ext>
            </a:extLst>
          </p:cNvPr>
          <p:cNvSpPr txBox="1"/>
          <p:nvPr/>
        </p:nvSpPr>
        <p:spPr>
          <a:xfrm>
            <a:off x="660400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Data Rate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Channel Allocation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cs typeface="+mn-ea"/>
              </a:rPr>
              <a:t>Energy Consumption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8C4BFE-B847-4B94-B483-14A9BA92B42C}"/>
              </a:ext>
            </a:extLst>
          </p:cNvPr>
          <p:cNvSpPr/>
          <p:nvPr/>
        </p:nvSpPr>
        <p:spPr>
          <a:xfrm>
            <a:off x="4633620" y="5623560"/>
            <a:ext cx="2924761" cy="225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06AA4AA5-3DD7-48BC-9539-D84A88076176}"/>
              </a:ext>
            </a:extLst>
          </p:cNvPr>
          <p:cNvSpPr txBox="1">
            <a:spLocks/>
          </p:cNvSpPr>
          <p:nvPr/>
        </p:nvSpPr>
        <p:spPr>
          <a:xfrm>
            <a:off x="3950574" y="4802185"/>
            <a:ext cx="4290852" cy="536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chemeClr val="accent1"/>
                </a:solidFill>
                <a:cs typeface="+mn-ea"/>
              </a:rPr>
              <a:t>Multiple Access </a:t>
            </a:r>
            <a:endParaRPr lang="zh-CN" altLang="en-US" sz="32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13759681-53B7-49C3-AB8F-449A85664D5C}"/>
              </a:ext>
            </a:extLst>
          </p:cNvPr>
          <p:cNvSpPr txBox="1">
            <a:spLocks/>
          </p:cNvSpPr>
          <p:nvPr/>
        </p:nvSpPr>
        <p:spPr>
          <a:xfrm>
            <a:off x="3950574" y="5422840"/>
            <a:ext cx="4290852" cy="42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Resource Allocation</a:t>
            </a:r>
            <a:endParaRPr lang="zh-CN" altLang="en-US" sz="24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486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CURRENT SOLUTIONS </a:t>
            </a:r>
            <a:endParaRPr lang="en-US" altLang="zh-CN" sz="1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475489" y="4896551"/>
            <a:ext cx="354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Vulnerabilities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267855" y="5351881"/>
            <a:ext cx="392193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Encryption Keys : Physical Access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Key Generation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3779522" y="5351881"/>
            <a:ext cx="4996178" cy="11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Join Request : </a:t>
            </a:r>
            <a:r>
              <a:rPr lang="en-US" altLang="zh-CN" dirty="0" err="1">
                <a:cs typeface="+mn-ea"/>
              </a:rPr>
              <a:t>DevNonce</a:t>
            </a:r>
            <a:endParaRPr lang="en-US" altLang="zh-CN" dirty="0">
              <a:ea typeface="+mn-ea"/>
              <a:cs typeface="+mn-ea"/>
            </a:endParaRPr>
          </a:p>
          <a:p>
            <a:r>
              <a:rPr lang="en-US" altLang="zh-CN" dirty="0">
                <a:ea typeface="+mn-ea"/>
                <a:cs typeface="+mn-ea"/>
              </a:rPr>
              <a:t>Random Number Generator Algorithm</a:t>
            </a:r>
          </a:p>
          <a:p>
            <a:r>
              <a:rPr lang="en-US" altLang="zh-CN" dirty="0">
                <a:ea typeface="+mn-ea"/>
                <a:cs typeface="+mn-ea"/>
              </a:rPr>
              <a:t>( Incompatible with </a:t>
            </a:r>
            <a:r>
              <a:rPr lang="en-US" altLang="zh-CN" dirty="0" err="1">
                <a:ea typeface="+mn-ea"/>
                <a:cs typeface="+mn-ea"/>
              </a:rPr>
              <a:t>LoRaWAN</a:t>
            </a:r>
            <a:r>
              <a:rPr lang="en-US" altLang="zh-CN" dirty="0">
                <a:ea typeface="+mn-ea"/>
                <a:cs typeface="+mn-ea"/>
              </a:rPr>
              <a:t> speciﬁcation )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7558382" y="4896551"/>
            <a:ext cx="448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Blockchain Mechanism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412480" y="5351881"/>
            <a:ext cx="294824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Computationally Difﬁcult</a:t>
            </a:r>
          </a:p>
          <a:p>
            <a:r>
              <a:rPr lang="en-US" altLang="zh-CN" dirty="0">
                <a:ea typeface="+mn-ea"/>
                <a:cs typeface="+mn-ea"/>
              </a:rPr>
              <a:t>Large Scale Deployments</a:t>
            </a:r>
          </a:p>
          <a:p>
            <a:r>
              <a:rPr lang="en-US" altLang="zh-CN" dirty="0">
                <a:ea typeface="+mn-ea"/>
                <a:cs typeface="+mn-ea"/>
              </a:rPr>
              <a:t>Low Powered Devices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727405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Attacks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405112" y="3650231"/>
            <a:ext cx="3579482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RF Jamming</a:t>
            </a:r>
          </a:p>
          <a:p>
            <a:r>
              <a:rPr lang="en-US" altLang="zh-CN" dirty="0">
                <a:ea typeface="+mn-ea"/>
                <a:cs typeface="+mn-ea"/>
              </a:rPr>
              <a:t>Replay</a:t>
            </a:r>
          </a:p>
          <a:p>
            <a:r>
              <a:rPr lang="en-US" altLang="zh-CN" dirty="0">
                <a:ea typeface="+mn-ea"/>
                <a:cs typeface="+mn-ea"/>
              </a:rPr>
              <a:t>Beacon Synchronization</a:t>
            </a:r>
          </a:p>
          <a:p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287441" y="3194901"/>
            <a:ext cx="332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Third-Party </a:t>
            </a:r>
            <a:r>
              <a:rPr lang="en-US" altLang="zh-CN" sz="2000" b="1" dirty="0" err="1">
                <a:solidFill>
                  <a:schemeClr val="accent1"/>
                </a:solidFill>
                <a:cs typeface="+mn-ea"/>
              </a:rPr>
              <a:t>Authorisation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135930" y="3650231"/>
            <a:ext cx="358156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Key Generated both</a:t>
            </a:r>
          </a:p>
          <a:p>
            <a:r>
              <a:rPr lang="en-US" altLang="zh-CN" dirty="0">
                <a:ea typeface="+mn-ea"/>
                <a:cs typeface="+mn-ea"/>
              </a:rPr>
              <a:t>Application and Network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362794" y="1300831"/>
            <a:ext cx="353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 err="1">
                <a:solidFill>
                  <a:schemeClr val="accent1"/>
                </a:solidFill>
                <a:cs typeface="+mn-ea"/>
              </a:rPr>
              <a:t>LoRa</a:t>
            </a:r>
            <a:r>
              <a:rPr lang="en-US" altLang="zh-CN" sz="2400" b="1" dirty="0">
                <a:solidFill>
                  <a:schemeClr val="accent1"/>
                </a:solidFill>
                <a:cs typeface="+mn-ea"/>
              </a:rPr>
              <a:t> Security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98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>
                <a:ea typeface="+mn-ea"/>
                <a:cs typeface="+mn-ea"/>
              </a:rPr>
              <a:t>介绍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未决问题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OPEN ISSUES 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095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B8B5897-20A9-4862-A8E0-03E0282396D1}"/>
              </a:ext>
            </a:extLst>
          </p:cNvPr>
          <p:cNvSpPr/>
          <p:nvPr/>
        </p:nvSpPr>
        <p:spPr>
          <a:xfrm>
            <a:off x="5469586" y="3931543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C8EFA-2D42-4F5C-8211-4DC5A749BEC7}"/>
              </a:ext>
            </a:extLst>
          </p:cNvPr>
          <p:cNvSpPr/>
          <p:nvPr/>
        </p:nvSpPr>
        <p:spPr>
          <a:xfrm>
            <a:off x="8705148" y="3931543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BACF7A-E7D2-4570-B44D-5F26277F7798}"/>
              </a:ext>
            </a:extLst>
          </p:cNvPr>
          <p:cNvSpPr/>
          <p:nvPr/>
        </p:nvSpPr>
        <p:spPr>
          <a:xfrm>
            <a:off x="8705148" y="2043850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98D1C-2D75-4E85-92FB-A7C9B826283B}"/>
              </a:ext>
            </a:extLst>
          </p:cNvPr>
          <p:cNvSpPr/>
          <p:nvPr/>
        </p:nvSpPr>
        <p:spPr>
          <a:xfrm>
            <a:off x="5469586" y="2043850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7" name="图片占位符 26" descr="图片包含 草, 建筑物, 户外, 绿色&#10;&#10;自动生成的说明">
            <a:extLst>
              <a:ext uri="{FF2B5EF4-FFF2-40B4-BE49-F238E27FC236}">
                <a16:creationId xmlns:a16="http://schemas.microsoft.com/office/drawing/2014/main" id="{ECDB7075-DF51-4F7A-A3E4-52EF109FB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r="10317"/>
          <a:stretch>
            <a:fillRect/>
          </a:stretch>
        </p:blipFill>
        <p:spPr>
          <a:xfrm>
            <a:off x="660400" y="1649553"/>
            <a:ext cx="4420885" cy="3686138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0AA34-377B-44DF-BB18-E5F18E3A5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OPEN ISSUES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C7C821-8A3A-47A8-905F-0C4E604AAE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526" y="1796658"/>
            <a:ext cx="3621023" cy="461665"/>
          </a:xfrm>
        </p:spPr>
        <p:txBody>
          <a:bodyPr/>
          <a:lstStyle/>
          <a:p>
            <a:r>
              <a:rPr lang="en-US" altLang="zh-CN" dirty="0"/>
              <a:t>Placement of Gateways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333B0E-ECE3-495A-80DC-A7195D266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7101" y="2537644"/>
            <a:ext cx="2924760" cy="739277"/>
          </a:xfrm>
        </p:spPr>
        <p:txBody>
          <a:bodyPr/>
          <a:lstStyle/>
          <a:p>
            <a:r>
              <a:rPr lang="en-US" altLang="zh-CN" dirty="0"/>
              <a:t> Categories of Applications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64D90D-6FEC-42D9-873A-E9511E24C6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0162" y="1813839"/>
            <a:ext cx="2968680" cy="830997"/>
          </a:xfrm>
        </p:spPr>
        <p:txBody>
          <a:bodyPr/>
          <a:lstStyle/>
          <a:p>
            <a:r>
              <a:rPr lang="en-US" altLang="zh-CN" dirty="0"/>
              <a:t>Link Co-ordination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02368E5-C9F9-4DAC-9F49-B284DA51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95471" y="2537644"/>
            <a:ext cx="4480560" cy="739277"/>
          </a:xfrm>
        </p:spPr>
        <p:txBody>
          <a:bodyPr/>
          <a:lstStyle/>
          <a:p>
            <a:r>
              <a:rPr lang="en-US" altLang="zh-CN" dirty="0"/>
              <a:t>Dynamic Retransmission Policies</a:t>
            </a:r>
          </a:p>
          <a:p>
            <a:r>
              <a:rPr lang="zh-CN" altLang="en-US" dirty="0"/>
              <a:t>（ </a:t>
            </a:r>
            <a:r>
              <a:rPr lang="en-US" altLang="zh-CN" dirty="0"/>
              <a:t>Downlink ACK </a:t>
            </a:r>
            <a:r>
              <a:rPr lang="zh-CN" altLang="en-US" dirty="0"/>
              <a:t>）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6A01AE-33DD-4F73-B024-E0344D4DA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34082" y="3700711"/>
            <a:ext cx="2681922" cy="461665"/>
          </a:xfrm>
        </p:spPr>
        <p:txBody>
          <a:bodyPr/>
          <a:lstStyle/>
          <a:p>
            <a:r>
              <a:rPr lang="en-US" altLang="zh-CN" dirty="0"/>
              <a:t>Security 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7EA78D-F301-4416-81F3-F7B725B65A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5904" y="4424516"/>
            <a:ext cx="3264408" cy="739277"/>
          </a:xfrm>
        </p:spPr>
        <p:txBody>
          <a:bodyPr/>
          <a:lstStyle/>
          <a:p>
            <a:r>
              <a:rPr lang="en-US" altLang="zh-CN" dirty="0"/>
              <a:t>Each Deploying </a:t>
            </a:r>
            <a:r>
              <a:rPr lang="en-US" altLang="zh-CN"/>
              <a:t>Applicatsion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AC2F755-67AA-4CF9-AE0E-FBCCD0041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1745" y="3707469"/>
            <a:ext cx="3531271" cy="830997"/>
          </a:xfrm>
        </p:spPr>
        <p:txBody>
          <a:bodyPr/>
          <a:lstStyle/>
          <a:p>
            <a:r>
              <a:rPr lang="en-US" altLang="zh-CN" dirty="0"/>
              <a:t>Communication Range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EA9C9DF-5FE5-4986-A155-686C93CD62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5682" y="4424516"/>
            <a:ext cx="3046179" cy="739277"/>
          </a:xfrm>
        </p:spPr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 Chips Evolve</a:t>
            </a:r>
          </a:p>
          <a:p>
            <a:r>
              <a:rPr lang="en-US" altLang="zh-CN" dirty="0"/>
              <a:t>Light Modiﬁcations of Chips</a:t>
            </a:r>
          </a:p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ED522D-DFC9-4403-81B4-F39BCB3D7CC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A384A-00AC-45F4-B901-FF74CD1F085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357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结论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CONCLUSION 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797" y="1337933"/>
            <a:ext cx="2977628" cy="3209018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CONCLUSION </a:t>
            </a:r>
            <a:endParaRPr lang="en-US" altLang="zh-CN" sz="14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Structure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8BCDD3-614E-4EE3-977E-4C39C1CD1360}"/>
              </a:ext>
            </a:extLst>
          </p:cNvPr>
          <p:cNvGrpSpPr/>
          <p:nvPr/>
        </p:nvGrpSpPr>
        <p:grpSpPr>
          <a:xfrm>
            <a:off x="2987660" y="3489368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F617D2D6-E403-48DD-827E-8D769789D5BD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6B23DC24-D3BD-434A-981D-C89ADBDE17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3C1A99EE-4C41-4B73-B1CD-E52DBFE76F16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9FAD7-6A6D-46BA-9A43-E92CD5722E45}"/>
              </a:ext>
            </a:extLst>
          </p:cNvPr>
          <p:cNvSpPr txBox="1"/>
          <p:nvPr/>
        </p:nvSpPr>
        <p:spPr>
          <a:xfrm>
            <a:off x="2786944" y="4464671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Challenges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BABE95-C96F-4178-95BF-2F6D0BCB4E82}"/>
              </a:ext>
            </a:extLst>
          </p:cNvPr>
          <p:cNvGrpSpPr/>
          <p:nvPr/>
        </p:nvGrpSpPr>
        <p:grpSpPr>
          <a:xfrm>
            <a:off x="5685600" y="3489368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E936F938-C933-4B8B-8AA9-849152339F97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55A154CB-91E4-4B73-97AB-B02435FD5411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6A61A0E7-EACE-49EA-889D-8D61C2E88C9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0D03E10-E9CF-48D7-BEB2-6D12DF5D7254}"/>
              </a:ext>
            </a:extLst>
          </p:cNvPr>
          <p:cNvSpPr txBox="1"/>
          <p:nvPr/>
        </p:nvSpPr>
        <p:spPr>
          <a:xfrm>
            <a:off x="4926657" y="4460294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Solutions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42E4EE-E7AF-48BE-8373-842EDCE398C1}"/>
              </a:ext>
            </a:extLst>
          </p:cNvPr>
          <p:cNvGrpSpPr/>
          <p:nvPr/>
        </p:nvGrpSpPr>
        <p:grpSpPr>
          <a:xfrm>
            <a:off x="8383540" y="3489368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4077CC38-759E-47D2-85A6-82A9AFE8D86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B99DB6FB-A030-4A3D-A6B7-443A3F987E42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BD11FFEA-00E2-4547-BB8B-A0E72F623E02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3045D6D-BD58-40C7-9D33-1645C4D5AD50}"/>
              </a:ext>
            </a:extLst>
          </p:cNvPr>
          <p:cNvSpPr txBox="1"/>
          <p:nvPr/>
        </p:nvSpPr>
        <p:spPr>
          <a:xfrm>
            <a:off x="6821168" y="4455917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Issues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319BD3-19D5-4F8A-B288-A7C150C88D1A}"/>
              </a:ext>
            </a:extLst>
          </p:cNvPr>
          <p:cNvCxnSpPr/>
          <p:nvPr/>
        </p:nvCxnSpPr>
        <p:spPr>
          <a:xfrm>
            <a:off x="404341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2390FC-00FA-4570-8B99-88B193DF31AB}"/>
              </a:ext>
            </a:extLst>
          </p:cNvPr>
          <p:cNvCxnSpPr/>
          <p:nvPr/>
        </p:nvCxnSpPr>
        <p:spPr>
          <a:xfrm>
            <a:off x="674135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B4C6E-8FCC-478B-BFF4-C678A788531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F451E-9EB9-481B-9613-6813C61B6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29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感谢老师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Listening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王昊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2020/07/21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A6363-8AF3-4001-8269-184629CA82EE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Internet-of-Things</a:t>
            </a:r>
            <a:endParaRPr lang="zh-CN" altLang="en-US" dirty="0"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IoT</a:t>
            </a:r>
            <a:endParaRPr lang="zh-CN" altLang="en-US" dirty="0"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CBABFED-E0D7-4B0D-930F-29D842A18708}"/>
              </a:ext>
            </a:extLst>
          </p:cNvPr>
          <p:cNvGrpSpPr/>
          <p:nvPr/>
        </p:nvGrpSpPr>
        <p:grpSpPr>
          <a:xfrm>
            <a:off x="4244932" y="2724674"/>
            <a:ext cx="845230" cy="845230"/>
            <a:chOff x="4244932" y="2848761"/>
            <a:chExt cx="845230" cy="845230"/>
          </a:xfrm>
        </p:grpSpPr>
        <p:sp>
          <p:nvSpPr>
            <p:cNvPr id="49" name="íṥļîḓê">
              <a:extLst>
                <a:ext uri="{FF2B5EF4-FFF2-40B4-BE49-F238E27FC236}">
                  <a16:creationId xmlns:a16="http://schemas.microsoft.com/office/drawing/2014/main" id="{5275A757-44E2-4486-8853-9A90C3786A8C}"/>
                </a:ext>
              </a:extLst>
            </p:cNvPr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0" name="íṥlíḓê">
              <a:extLst>
                <a:ext uri="{FF2B5EF4-FFF2-40B4-BE49-F238E27FC236}">
                  <a16:creationId xmlns:a16="http://schemas.microsoft.com/office/drawing/2014/main" id="{E1CE5BEF-39D3-47DC-945B-9447F6A8828A}"/>
                </a:ext>
              </a:extLst>
            </p:cNvPr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ïśļiḑé">
              <a:extLst>
                <a:ext uri="{FF2B5EF4-FFF2-40B4-BE49-F238E27FC236}">
                  <a16:creationId xmlns:a16="http://schemas.microsoft.com/office/drawing/2014/main" id="{02F8730A-993B-4D80-9D09-AA1D0BD12248}"/>
                </a:ext>
              </a:extLst>
            </p:cNvPr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3" y="3998686"/>
            <a:ext cx="230275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Robust Operations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2421262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Humidity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Temperature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096000" y="3998686"/>
            <a:ext cx="283151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High Energy Efﬁciency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292499" y="4435534"/>
            <a:ext cx="2928492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latin typeface="+mn-ea"/>
                <a:cs typeface="+mn-ea"/>
              </a:rPr>
              <a:t>Large Geographical Area</a:t>
            </a:r>
            <a:endParaRPr lang="zh-CN" altLang="en-US" dirty="0">
              <a:latin typeface="+mn-ea"/>
              <a:cs typeface="+mn-ea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144596" y="4435534"/>
            <a:ext cx="2708534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 algn="r">
              <a:defRPr/>
            </a:pPr>
            <a:r>
              <a:rPr lang="en-US" altLang="zh-CN" dirty="0">
                <a:latin typeface="+mn-ea"/>
                <a:cs typeface="+mn-ea"/>
              </a:rPr>
              <a:t>Mostly Battery Powered</a:t>
            </a:r>
            <a:endParaRPr lang="zh-CN" altLang="en-US" dirty="0">
              <a:latin typeface="+mn-ea"/>
              <a:cs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Wider Coverage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153610B-3346-4543-B09F-B55113EFDC06}"/>
              </a:ext>
            </a:extLst>
          </p:cNvPr>
          <p:cNvSpPr/>
          <p:nvPr/>
        </p:nvSpPr>
        <p:spPr>
          <a:xfrm>
            <a:off x="9033623" y="2621160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sp>
        <p:nvSpPr>
          <p:cNvPr id="55" name="矩形 1">
            <a:extLst>
              <a:ext uri="{FF2B5EF4-FFF2-40B4-BE49-F238E27FC236}">
                <a16:creationId xmlns:a16="http://schemas.microsoft.com/office/drawing/2014/main" id="{D18176A6-E736-4295-A2F1-F55F816F122B}"/>
              </a:ext>
            </a:extLst>
          </p:cNvPr>
          <p:cNvSpPr/>
          <p:nvPr/>
        </p:nvSpPr>
        <p:spPr>
          <a:xfrm>
            <a:off x="9048297" y="3319120"/>
            <a:ext cx="2641608" cy="5700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C6333B0-1793-4D58-AD96-6C8789C4863D}"/>
              </a:ext>
            </a:extLst>
          </p:cNvPr>
          <p:cNvGrpSpPr/>
          <p:nvPr/>
        </p:nvGrpSpPr>
        <p:grpSpPr>
          <a:xfrm>
            <a:off x="9939151" y="2738880"/>
            <a:ext cx="845230" cy="845230"/>
            <a:chOff x="4244932" y="2848761"/>
            <a:chExt cx="845230" cy="845230"/>
          </a:xfrm>
        </p:grpSpPr>
        <p:sp>
          <p:nvSpPr>
            <p:cNvPr id="57" name="íṥļîḓê">
              <a:extLst>
                <a:ext uri="{FF2B5EF4-FFF2-40B4-BE49-F238E27FC236}">
                  <a16:creationId xmlns:a16="http://schemas.microsoft.com/office/drawing/2014/main" id="{C568CE03-443B-4D87-A2E6-FE0BD5486E91}"/>
                </a:ext>
              </a:extLst>
            </p:cNvPr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8" name="íṥlíḓê">
              <a:extLst>
                <a:ext uri="{FF2B5EF4-FFF2-40B4-BE49-F238E27FC236}">
                  <a16:creationId xmlns:a16="http://schemas.microsoft.com/office/drawing/2014/main" id="{6D9A1F69-C277-407D-8FE3-D1A25F3EF78D}"/>
                </a:ext>
              </a:extLst>
            </p:cNvPr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9" name="ïśļiḑé">
              <a:extLst>
                <a:ext uri="{FF2B5EF4-FFF2-40B4-BE49-F238E27FC236}">
                  <a16:creationId xmlns:a16="http://schemas.microsoft.com/office/drawing/2014/main" id="{75A90A62-DA89-4743-8683-6919CF44999D}"/>
                </a:ext>
              </a:extLst>
            </p:cNvPr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90631441-B2F9-4DD0-9561-3F8F76A3278A}"/>
              </a:ext>
            </a:extLst>
          </p:cNvPr>
          <p:cNvSpPr txBox="1"/>
          <p:nvPr/>
        </p:nvSpPr>
        <p:spPr>
          <a:xfrm>
            <a:off x="9441898" y="4658912"/>
            <a:ext cx="1839732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Zigbee</a:t>
            </a:r>
          </a:p>
          <a:p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Bluetooth</a:t>
            </a:r>
          </a:p>
          <a:p>
            <a:r>
              <a:rPr lang="en-US" altLang="zh-CN" b="1" dirty="0">
                <a:solidFill>
                  <a:schemeClr val="tx1"/>
                </a:solidFill>
                <a:ea typeface="+mn-ea"/>
                <a:cs typeface="+mn-ea"/>
              </a:rPr>
              <a:t>Shorter Range</a:t>
            </a:r>
            <a:endParaRPr lang="zh-CN" altLang="en-US" b="1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6AF9AC9-127E-48BF-AC65-F4AE9899A2DC}"/>
              </a:ext>
            </a:extLst>
          </p:cNvPr>
          <p:cNvSpPr txBox="1"/>
          <p:nvPr/>
        </p:nvSpPr>
        <p:spPr>
          <a:xfrm>
            <a:off x="9319114" y="4012892"/>
            <a:ext cx="2085300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Conventional</a:t>
            </a:r>
          </a:p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Technologies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A0B316A-11A7-4DE5-9D22-94C3D69B76B7}"/>
              </a:ext>
            </a:extLst>
          </p:cNvPr>
          <p:cNvSpPr/>
          <p:nvPr/>
        </p:nvSpPr>
        <p:spPr>
          <a:xfrm>
            <a:off x="4826105" y="5522594"/>
            <a:ext cx="2539790" cy="194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6B34CA-5D72-444C-AB6B-E0574621248A}"/>
              </a:ext>
            </a:extLst>
          </p:cNvPr>
          <p:cNvSpPr/>
          <p:nvPr/>
        </p:nvSpPr>
        <p:spPr>
          <a:xfrm>
            <a:off x="897911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8230E88-756B-4C56-ACBF-F4FDA87460D4}"/>
              </a:ext>
            </a:extLst>
          </p:cNvPr>
          <p:cNvSpPr/>
          <p:nvPr/>
        </p:nvSpPr>
        <p:spPr>
          <a:xfrm>
            <a:off x="66040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3F005E5-9B98-47D1-905F-BAC020DB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15F1B6-D8EC-4883-9D05-8BAF254072BA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8440" y="891598"/>
            <a:ext cx="3565494" cy="356548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  <a:scene3d>
            <a:camera prst="perspectiveRelaxedModerately" fov="4200000"/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B507A5-5E34-40D2-818A-F2B523278488}"/>
              </a:ext>
            </a:extLst>
          </p:cNvPr>
          <p:cNvSpPr txBox="1"/>
          <p:nvPr/>
        </p:nvSpPr>
        <p:spPr>
          <a:xfrm>
            <a:off x="660399" y="4257029"/>
            <a:ext cx="299313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Cellular-IoT Technology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1A3E0-5371-4F72-94CE-85A3730ABB82}"/>
              </a:ext>
            </a:extLst>
          </p:cNvPr>
          <p:cNvSpPr txBox="1"/>
          <p:nvPr/>
        </p:nvSpPr>
        <p:spPr>
          <a:xfrm>
            <a:off x="660399" y="4657139"/>
            <a:ext cx="4691111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Based on Cellular Infrastructure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E1059C6-D68F-44D1-A611-F3830BEFF5F9}"/>
              </a:ext>
            </a:extLst>
          </p:cNvPr>
          <p:cNvSpPr>
            <a:spLocks/>
          </p:cNvSpPr>
          <p:nvPr/>
        </p:nvSpPr>
        <p:spPr>
          <a:xfrm>
            <a:off x="4151207" y="858208"/>
            <a:ext cx="3889586" cy="3889578"/>
          </a:xfrm>
          <a:prstGeom prst="ellipse">
            <a:avLst/>
          </a:prstGeom>
          <a:noFill/>
          <a:ln w="19050" cmpd="sng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79000">
                  <a:schemeClr val="bg1">
                    <a:lumMod val="5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  <a:scene3d>
            <a:camera prst="perspectiveRelaxedModerately" fov="4200000"/>
            <a:lightRig rig="threePt" dir="t">
              <a:rot lat="0" lon="0" rev="12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6C490F-5E75-452D-A074-2CC1E8494880}"/>
              </a:ext>
            </a:extLst>
          </p:cNvPr>
          <p:cNvGrpSpPr/>
          <p:nvPr/>
        </p:nvGrpSpPr>
        <p:grpSpPr>
          <a:xfrm rot="465899">
            <a:off x="3101734" y="3675409"/>
            <a:ext cx="945614" cy="685125"/>
            <a:chOff x="3317535" y="3859530"/>
            <a:chExt cx="945614" cy="68512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E7AD494-4840-4321-B154-DF688A546531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0D625A1-4679-4025-BE78-B7DE0A4B7FBA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3CD4B11-19FF-4331-B23C-A2077D67E14C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CF8752F-A89E-4CA0-B530-6EAD52B6892F}"/>
              </a:ext>
            </a:extLst>
          </p:cNvPr>
          <p:cNvSpPr txBox="1"/>
          <p:nvPr/>
        </p:nvSpPr>
        <p:spPr>
          <a:xfrm>
            <a:off x="4932369" y="5316632"/>
            <a:ext cx="2836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Proprietary Networks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FE583B-107E-4673-A369-08E5D04E021F}"/>
              </a:ext>
            </a:extLst>
          </p:cNvPr>
          <p:cNvSpPr txBox="1"/>
          <p:nvPr/>
        </p:nvSpPr>
        <p:spPr>
          <a:xfrm>
            <a:off x="3644744" y="5714561"/>
            <a:ext cx="4902512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ea typeface="+mn-ea"/>
                <a:cs typeface="+mn-ea"/>
              </a:rPr>
              <a:t>Autonomous </a:t>
            </a:r>
          </a:p>
          <a:p>
            <a:r>
              <a:rPr lang="en-US" altLang="zh-CN" dirty="0">
                <a:ea typeface="+mn-ea"/>
                <a:cs typeface="+mn-ea"/>
              </a:rPr>
              <a:t>With Third-Party Infrastructure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8AA554-4A33-4D06-AEB9-A8F0C2E05235}"/>
              </a:ext>
            </a:extLst>
          </p:cNvPr>
          <p:cNvSpPr txBox="1"/>
          <p:nvPr/>
        </p:nvSpPr>
        <p:spPr>
          <a:xfrm>
            <a:off x="9168726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Lora Networking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AC4E70-073C-4032-8080-6E80A12720C8}"/>
              </a:ext>
            </a:extLst>
          </p:cNvPr>
          <p:cNvSpPr txBox="1"/>
          <p:nvPr/>
        </p:nvSpPr>
        <p:spPr>
          <a:xfrm>
            <a:off x="7927521" y="4657334"/>
            <a:ext cx="42202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Autonomous 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Without Third-Party Infrastructure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DD9662-78F0-4937-AA2E-B7C41689763D}"/>
              </a:ext>
            </a:extLst>
          </p:cNvPr>
          <p:cNvGrpSpPr/>
          <p:nvPr/>
        </p:nvGrpSpPr>
        <p:grpSpPr>
          <a:xfrm>
            <a:off x="6046103" y="4651642"/>
            <a:ext cx="99794" cy="595131"/>
            <a:chOff x="6042928" y="4651642"/>
            <a:chExt cx="99794" cy="59513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8C6D811-FE1C-42EE-ABAE-1F4D861F5915}"/>
                </a:ext>
              </a:extLst>
            </p:cNvPr>
            <p:cNvSpPr/>
            <p:nvPr/>
          </p:nvSpPr>
          <p:spPr>
            <a:xfrm rot="3272921" flipH="1">
              <a:off x="6042928" y="4651642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423FC32-15D1-4281-91F0-9344305E339E}"/>
                </a:ext>
              </a:extLst>
            </p:cNvPr>
            <p:cNvSpPr/>
            <p:nvPr/>
          </p:nvSpPr>
          <p:spPr>
            <a:xfrm rot="3272921" flipH="1">
              <a:off x="6042928" y="5146979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B8D8547-0802-471C-87A4-8AC7EDDCA41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25" y="4701540"/>
              <a:ext cx="0" cy="4931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66A5D5A-0337-49D5-BEE7-BCBFFD4FA888}"/>
              </a:ext>
            </a:extLst>
          </p:cNvPr>
          <p:cNvGrpSpPr/>
          <p:nvPr/>
        </p:nvGrpSpPr>
        <p:grpSpPr>
          <a:xfrm rot="21134101" flipH="1">
            <a:off x="8144651" y="3675408"/>
            <a:ext cx="945614" cy="685125"/>
            <a:chOff x="3317535" y="3859530"/>
            <a:chExt cx="945614" cy="68512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B5685A8-9397-4FB5-A02E-BC9543C7D067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EA31B74-852C-48A4-A059-F38F34CA7959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D1A2190-8079-4514-A1EC-C4B3764E3034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5CDAC-525A-4062-8BBE-7944EB770D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A69F5-3A14-444F-AD55-A5B2DCF6F0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D5DEE5-51D3-4EFE-A9E1-707CA53CB376}"/>
              </a:ext>
            </a:extLst>
          </p:cNvPr>
          <p:cNvSpPr/>
          <p:nvPr/>
        </p:nvSpPr>
        <p:spPr>
          <a:xfrm>
            <a:off x="4932370" y="1087137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9F6E0F-E385-4B6B-8E15-ABFAFF49E122}"/>
              </a:ext>
            </a:extLst>
          </p:cNvPr>
          <p:cNvSpPr txBox="1"/>
          <p:nvPr/>
        </p:nvSpPr>
        <p:spPr>
          <a:xfrm>
            <a:off x="4932370" y="887082"/>
            <a:ext cx="283617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LPWAN Technologies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89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1119503"/>
            <a:ext cx="5230002" cy="1078309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cs typeface="+mn-ea"/>
              </a:rPr>
              <a:t>Cellular-IoT Technology</a:t>
            </a:r>
            <a:endParaRPr lang="zh-CN" altLang="en-US" dirty="0">
              <a:latin typeface="Arial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Disadvantages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 Wide Area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Densely Populated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Higher QoS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789839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Energy Inefﬁciency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Heavy Interference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LTE-M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NB-IoT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EC-GSM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7E37483-DBD5-4740-B963-8676D9191B78}"/>
              </a:ext>
            </a:extLst>
          </p:cNvPr>
          <p:cNvSpPr/>
          <p:nvPr/>
        </p:nvSpPr>
        <p:spPr>
          <a:xfrm>
            <a:off x="863742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占位符 8">
            <a:extLst>
              <a:ext uri="{FF2B5EF4-FFF2-40B4-BE49-F238E27FC236}">
                <a16:creationId xmlns:a16="http://schemas.microsoft.com/office/drawing/2014/main" id="{8304F7D6-246B-426A-AE65-BB3F5E735B20}"/>
              </a:ext>
            </a:extLst>
          </p:cNvPr>
          <p:cNvSpPr txBox="1">
            <a:spLocks/>
          </p:cNvSpPr>
          <p:nvPr/>
        </p:nvSpPr>
        <p:spPr>
          <a:xfrm>
            <a:off x="180696" y="1740158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Advantages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5E28F6E-E5E9-4A14-8F1C-9A2CBE8463DE}"/>
              </a:ext>
            </a:extLst>
          </p:cNvPr>
          <p:cNvSpPr/>
          <p:nvPr/>
        </p:nvSpPr>
        <p:spPr>
          <a:xfrm>
            <a:off x="8403499" y="1961641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972B94B0-AC7A-4086-8A84-E043F103D98E}"/>
              </a:ext>
            </a:extLst>
          </p:cNvPr>
          <p:cNvSpPr txBox="1">
            <a:spLocks/>
          </p:cNvSpPr>
          <p:nvPr/>
        </p:nvSpPr>
        <p:spPr>
          <a:xfrm>
            <a:off x="7720453" y="1708884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Types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19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1119503"/>
            <a:ext cx="4825126" cy="585866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cs typeface="+mn-ea"/>
              </a:rPr>
              <a:t>Proprietary Networks</a:t>
            </a:r>
            <a:endParaRPr lang="zh-CN" altLang="en-US" dirty="0">
              <a:latin typeface="Arial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Disadvantages</a:t>
            </a:r>
            <a:endParaRPr lang="zh-CN" altLang="en-US" dirty="0"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Link Budget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Coverage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Vendors Traction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789839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Closed Source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 Low Security</a:t>
            </a:r>
            <a:endParaRPr lang="zh-CN" altLang="en-US" sz="2000" b="1" dirty="0">
              <a:solidFill>
                <a:prstClr val="white"/>
              </a:solidFill>
              <a:cs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439BFA-E68D-4557-B348-B815239D8D8E}"/>
              </a:ext>
            </a:extLst>
          </p:cNvPr>
          <p:cNvSpPr txBox="1"/>
          <p:nvPr/>
        </p:nvSpPr>
        <p:spPr>
          <a:xfrm>
            <a:off x="4613855" y="4858702"/>
            <a:ext cx="2929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Downlink Restriction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err="1">
                <a:solidFill>
                  <a:prstClr val="white"/>
                </a:solidFill>
                <a:cs typeface="+mn-ea"/>
              </a:rPr>
              <a:t>SigFox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err="1">
                <a:solidFill>
                  <a:prstClr val="white"/>
                </a:solidFill>
                <a:cs typeface="+mn-ea"/>
              </a:rPr>
              <a:t>Ingenu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Weightless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7E37483-DBD5-4740-B963-8676D9191B78}"/>
              </a:ext>
            </a:extLst>
          </p:cNvPr>
          <p:cNvSpPr/>
          <p:nvPr/>
        </p:nvSpPr>
        <p:spPr>
          <a:xfrm>
            <a:off x="863742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占位符 8">
            <a:extLst>
              <a:ext uri="{FF2B5EF4-FFF2-40B4-BE49-F238E27FC236}">
                <a16:creationId xmlns:a16="http://schemas.microsoft.com/office/drawing/2014/main" id="{8304F7D6-246B-426A-AE65-BB3F5E735B20}"/>
              </a:ext>
            </a:extLst>
          </p:cNvPr>
          <p:cNvSpPr txBox="1">
            <a:spLocks/>
          </p:cNvSpPr>
          <p:nvPr/>
        </p:nvSpPr>
        <p:spPr>
          <a:xfrm>
            <a:off x="180696" y="1740158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Advantages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5E28F6E-E5E9-4A14-8F1C-9A2CBE8463DE}"/>
              </a:ext>
            </a:extLst>
          </p:cNvPr>
          <p:cNvSpPr/>
          <p:nvPr/>
        </p:nvSpPr>
        <p:spPr>
          <a:xfrm>
            <a:off x="8403499" y="1961641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972B94B0-AC7A-4086-8A84-E043F103D98E}"/>
              </a:ext>
            </a:extLst>
          </p:cNvPr>
          <p:cNvSpPr txBox="1">
            <a:spLocks/>
          </p:cNvSpPr>
          <p:nvPr/>
        </p:nvSpPr>
        <p:spPr>
          <a:xfrm>
            <a:off x="7720453" y="1708884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123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1119503"/>
            <a:ext cx="4825126" cy="585866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cs typeface="+mn-ea"/>
              </a:rPr>
              <a:t>Lora Networking</a:t>
            </a:r>
            <a:endParaRPr lang="zh-CN" altLang="en-US" dirty="0">
              <a:latin typeface="Arial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Open Source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Over the Air Update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Low Cost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580436" y="3819197"/>
            <a:ext cx="303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Immune to Interference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Higher Payload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439BFA-E68D-4557-B348-B815239D8D8E}"/>
              </a:ext>
            </a:extLst>
          </p:cNvPr>
          <p:cNvSpPr txBox="1"/>
          <p:nvPr/>
        </p:nvSpPr>
        <p:spPr>
          <a:xfrm>
            <a:off x="4789839" y="4863656"/>
            <a:ext cx="257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Encryption and Authentication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Smart Buildings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Smart Cities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/>
                </a:solidFill>
                <a:cs typeface="+mn-ea"/>
              </a:rPr>
              <a:t>Smart Agriculture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7E37483-DBD5-4740-B963-8676D9191B78}"/>
              </a:ext>
            </a:extLst>
          </p:cNvPr>
          <p:cNvSpPr/>
          <p:nvPr/>
        </p:nvSpPr>
        <p:spPr>
          <a:xfrm>
            <a:off x="863742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文本占位符 8">
            <a:extLst>
              <a:ext uri="{FF2B5EF4-FFF2-40B4-BE49-F238E27FC236}">
                <a16:creationId xmlns:a16="http://schemas.microsoft.com/office/drawing/2014/main" id="{8304F7D6-246B-426A-AE65-BB3F5E735B20}"/>
              </a:ext>
            </a:extLst>
          </p:cNvPr>
          <p:cNvSpPr txBox="1">
            <a:spLocks/>
          </p:cNvSpPr>
          <p:nvPr/>
        </p:nvSpPr>
        <p:spPr>
          <a:xfrm>
            <a:off x="191985" y="1740158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Advantages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5E28F6E-E5E9-4A14-8F1C-9A2CBE8463DE}"/>
              </a:ext>
            </a:extLst>
          </p:cNvPr>
          <p:cNvSpPr/>
          <p:nvPr/>
        </p:nvSpPr>
        <p:spPr>
          <a:xfrm>
            <a:off x="8403499" y="1961641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972B94B0-AC7A-4086-8A84-E043F103D98E}"/>
              </a:ext>
            </a:extLst>
          </p:cNvPr>
          <p:cNvSpPr txBox="1">
            <a:spLocks/>
          </p:cNvSpPr>
          <p:nvPr/>
        </p:nvSpPr>
        <p:spPr>
          <a:xfrm>
            <a:off x="7720453" y="1708884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n-ea"/>
                <a:cs typeface="+mn-ea"/>
              </a:rPr>
              <a:t>Applications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451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3F241E0-5A9D-409E-BF7C-ABB28A86E769}"/>
              </a:ext>
            </a:extLst>
          </p:cNvPr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38AB44-3DB0-4157-998B-CBDD4EEE0BD6}"/>
              </a:ext>
            </a:extLst>
          </p:cNvPr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73895" y="1557878"/>
            <a:ext cx="413993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ea typeface="Microsoft YaHei"/>
                <a:cs typeface="+mn-ea"/>
              </a:rPr>
              <a:t>Devise a Taxonomy for Problems</a:t>
            </a:r>
          </a:p>
          <a:p>
            <a:pPr lvl="0">
              <a:defRPr/>
            </a:pPr>
            <a:r>
              <a:rPr lang="en-US" altLang="zh-CN" dirty="0">
                <a:ea typeface="Microsoft YaHei"/>
                <a:cs typeface="+mn-ea"/>
              </a:rPr>
              <a:t>Upper Layers Discussed</a:t>
            </a:r>
          </a:p>
          <a:p>
            <a:pPr lvl="0">
              <a:defRPr/>
            </a:pPr>
            <a:r>
              <a:rPr lang="en-US" altLang="zh-CN" dirty="0">
                <a:ea typeface="Microsoft YaHei"/>
                <a:cs typeface="+mn-ea"/>
              </a:rPr>
              <a:t>Recent Performance Measurements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Microsoft YaHei"/>
              <a:cs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792DBA-DE14-4085-B926-61234F05E583}"/>
              </a:ext>
            </a:extLst>
          </p:cNvPr>
          <p:cNvSpPr txBox="1"/>
          <p:nvPr/>
        </p:nvSpPr>
        <p:spPr>
          <a:xfrm>
            <a:off x="7978128" y="1557878"/>
            <a:ext cx="35534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ea typeface="Microsoft YaHei"/>
                <a:cs typeface="+mn-ea"/>
              </a:rPr>
              <a:t>Further Improve Performance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Microsoft YaHei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9D79B5D-8DF0-4BCF-9012-0F2E6EEC76E2}"/>
              </a:ext>
            </a:extLst>
          </p:cNvPr>
          <p:cNvSpPr txBox="1"/>
          <p:nvPr/>
        </p:nvSpPr>
        <p:spPr>
          <a:xfrm>
            <a:off x="4304147" y="1557878"/>
            <a:ext cx="367398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en-US" altLang="zh-CN" dirty="0">
                <a:ea typeface="Microsoft YaHei"/>
                <a:cs typeface="+mn-ea"/>
              </a:rPr>
              <a:t>Recent Technical Advancements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Microsoft YaHei"/>
              <a:cs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B1B054-97A7-4103-9458-924CA75CC6F1}"/>
              </a:ext>
            </a:extLst>
          </p:cNvPr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F7D9CEF-5797-4F5A-ADA9-04D5CAD642D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7F1A32A-6977-4186-ABA3-F6BFACDAE5E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6E46E8E1-5D4F-473E-BA37-EC93E848480B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60BECDE7-0C92-490D-B65F-EC3617E11704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83C01822-71BB-4D37-A1B4-ED7A2244F7AC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2461A45A-2C44-4E43-AF2D-8CCF15A44106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AB87E03C-D680-45B2-8B0A-FF7E397C29D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92A01576-634F-49A4-B14E-FBE26CF4086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932D3282-04E3-4AA2-BF09-8749FDDAF3B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8ADC447-1AEA-4E51-AC85-EB13C988DC7E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68AD78D-1074-4D90-91B3-AD95B70F040B}"/>
              </a:ext>
            </a:extLst>
          </p:cNvPr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rgbClr val="445437"/>
                </a:solidFill>
                <a:cs typeface="+mn-ea"/>
              </a:rPr>
              <a:t>Challenges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D1C2FAC-A150-4E97-B4DB-0AB9A9AE8965}"/>
              </a:ext>
            </a:extLst>
          </p:cNvPr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>
              <a:extLst>
                <a:ext uri="{FF2B5EF4-FFF2-40B4-BE49-F238E27FC236}">
                  <a16:creationId xmlns:a16="http://schemas.microsoft.com/office/drawing/2014/main" id="{1459137D-6942-41EC-BAE9-D1FB9F67E895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7" name="弧形 276">
              <a:extLst>
                <a:ext uri="{FF2B5EF4-FFF2-40B4-BE49-F238E27FC236}">
                  <a16:creationId xmlns:a16="http://schemas.microsoft.com/office/drawing/2014/main" id="{B571D24D-84F5-45FF-87F7-3906F7880F1E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8" name="弧形 277">
              <a:extLst>
                <a:ext uri="{FF2B5EF4-FFF2-40B4-BE49-F238E27FC236}">
                  <a16:creationId xmlns:a16="http://schemas.microsoft.com/office/drawing/2014/main" id="{FBB7C8B6-2CDA-43DD-8885-D4281A272095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9" name="弧形 278">
              <a:extLst>
                <a:ext uri="{FF2B5EF4-FFF2-40B4-BE49-F238E27FC236}">
                  <a16:creationId xmlns:a16="http://schemas.microsoft.com/office/drawing/2014/main" id="{C9A3CEDE-FB64-40ED-9DAC-674FAA1D8841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0" name="弧形 279">
              <a:extLst>
                <a:ext uri="{FF2B5EF4-FFF2-40B4-BE49-F238E27FC236}">
                  <a16:creationId xmlns:a16="http://schemas.microsoft.com/office/drawing/2014/main" id="{8B99A6DD-8CDA-4D0E-A14B-E448B6586C10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1" name="弧形 280">
              <a:extLst>
                <a:ext uri="{FF2B5EF4-FFF2-40B4-BE49-F238E27FC236}">
                  <a16:creationId xmlns:a16="http://schemas.microsoft.com/office/drawing/2014/main" id="{FB5FF50F-946D-49A4-994D-02A40FF26BB8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2" name="弧形 281">
              <a:extLst>
                <a:ext uri="{FF2B5EF4-FFF2-40B4-BE49-F238E27FC236}">
                  <a16:creationId xmlns:a16="http://schemas.microsoft.com/office/drawing/2014/main" id="{D7BE1658-4A20-43A0-B69A-41A65145444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3" name="弧形 282">
              <a:extLst>
                <a:ext uri="{FF2B5EF4-FFF2-40B4-BE49-F238E27FC236}">
                  <a16:creationId xmlns:a16="http://schemas.microsoft.com/office/drawing/2014/main" id="{0327E4F8-5511-4303-B648-6E135E6BB3F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4" name="弧形 283">
              <a:extLst>
                <a:ext uri="{FF2B5EF4-FFF2-40B4-BE49-F238E27FC236}">
                  <a16:creationId xmlns:a16="http://schemas.microsoft.com/office/drawing/2014/main" id="{2FEEB64A-F6AE-4E6E-8E94-6FE0E6D96A19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5" name="弧形 284">
              <a:extLst>
                <a:ext uri="{FF2B5EF4-FFF2-40B4-BE49-F238E27FC236}">
                  <a16:creationId xmlns:a16="http://schemas.microsoft.com/office/drawing/2014/main" id="{81D1DE6E-8AE6-4C82-88FC-AC795B5ECC25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0C89FBF0-2D7E-46CD-9CE1-E31AC980EB9B}"/>
              </a:ext>
            </a:extLst>
          </p:cNvPr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14F1BFC-52B0-4771-A228-10B05C2F70B3}"/>
              </a:ext>
            </a:extLst>
          </p:cNvPr>
          <p:cNvSpPr txBox="1"/>
          <p:nvPr/>
        </p:nvSpPr>
        <p:spPr>
          <a:xfrm>
            <a:off x="5007877" y="4190405"/>
            <a:ext cx="2257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rgbClr val="445437"/>
                </a:solidFill>
                <a:cs typeface="+mn-ea"/>
              </a:rPr>
              <a:t>Recent Solutions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B08A1909-93B2-4D08-AB90-54968DB59311}"/>
              </a:ext>
            </a:extLst>
          </p:cNvPr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>
              <a:extLst>
                <a:ext uri="{FF2B5EF4-FFF2-40B4-BE49-F238E27FC236}">
                  <a16:creationId xmlns:a16="http://schemas.microsoft.com/office/drawing/2014/main" id="{BB05C6B3-0358-48FF-AA13-C232D1C6680F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2" name="弧形 291">
              <a:extLst>
                <a:ext uri="{FF2B5EF4-FFF2-40B4-BE49-F238E27FC236}">
                  <a16:creationId xmlns:a16="http://schemas.microsoft.com/office/drawing/2014/main" id="{64058D42-9844-4799-9B07-BAAB17065E4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3" name="弧形 292">
              <a:extLst>
                <a:ext uri="{FF2B5EF4-FFF2-40B4-BE49-F238E27FC236}">
                  <a16:creationId xmlns:a16="http://schemas.microsoft.com/office/drawing/2014/main" id="{8752655F-274E-4892-AB4C-6445B610562D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id="{650885E1-B35A-4B09-8EE0-D0E8DAA2242F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id="{57156ACC-2204-4FEE-A8B6-8F7C1264B302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6" name="弧形 295">
              <a:extLst>
                <a:ext uri="{FF2B5EF4-FFF2-40B4-BE49-F238E27FC236}">
                  <a16:creationId xmlns:a16="http://schemas.microsoft.com/office/drawing/2014/main" id="{BCB4DB58-85C4-49A9-B57B-915B0FE00473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7" name="弧形 296">
              <a:extLst>
                <a:ext uri="{FF2B5EF4-FFF2-40B4-BE49-F238E27FC236}">
                  <a16:creationId xmlns:a16="http://schemas.microsoft.com/office/drawing/2014/main" id="{1CA9564A-F60C-480B-AD32-C090AF9A8A01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8" name="弧形 297">
              <a:extLst>
                <a:ext uri="{FF2B5EF4-FFF2-40B4-BE49-F238E27FC236}">
                  <a16:creationId xmlns:a16="http://schemas.microsoft.com/office/drawing/2014/main" id="{B73A579F-C3F6-4AEF-AF6B-EE63E96FC906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9" name="弧形 298">
              <a:extLst>
                <a:ext uri="{FF2B5EF4-FFF2-40B4-BE49-F238E27FC236}">
                  <a16:creationId xmlns:a16="http://schemas.microsoft.com/office/drawing/2014/main" id="{F33900AA-0288-4BEB-83A7-0D4AF0E96CAB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0" name="弧形 299">
              <a:extLst>
                <a:ext uri="{FF2B5EF4-FFF2-40B4-BE49-F238E27FC236}">
                  <a16:creationId xmlns:a16="http://schemas.microsoft.com/office/drawing/2014/main" id="{8C528BC6-4C04-4330-B926-FB6684E7886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DBE03C3-75AF-4F45-AA94-FB2ABEAB9716}"/>
              </a:ext>
            </a:extLst>
          </p:cNvPr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9B0BE67-A17B-4CC1-89A3-08999D1AD51C}"/>
              </a:ext>
            </a:extLst>
          </p:cNvPr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rgbClr val="445437"/>
                </a:solidFill>
                <a:cs typeface="+mn-ea"/>
              </a:rPr>
              <a:t>Open Issues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22AEEDCD-3D0B-441E-8DA1-3CFD7A67F84B}"/>
              </a:ext>
            </a:extLst>
          </p:cNvPr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>
              <a:extLst>
                <a:ext uri="{FF2B5EF4-FFF2-40B4-BE49-F238E27FC236}">
                  <a16:creationId xmlns:a16="http://schemas.microsoft.com/office/drawing/2014/main" id="{0CA8A43B-03A5-4CE7-933E-79E1566950D6}"/>
                </a:ext>
              </a:extLst>
            </p:cNvPr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8" name="îśḷiḍé">
              <a:extLst>
                <a:ext uri="{FF2B5EF4-FFF2-40B4-BE49-F238E27FC236}">
                  <a16:creationId xmlns:a16="http://schemas.microsoft.com/office/drawing/2014/main" id="{09D82483-B090-47FA-9A52-9A56F7A55087}"/>
                </a:ext>
              </a:extLst>
            </p:cNvPr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9" name="íŝḷïḍè">
              <a:extLst>
                <a:ext uri="{FF2B5EF4-FFF2-40B4-BE49-F238E27FC236}">
                  <a16:creationId xmlns:a16="http://schemas.microsoft.com/office/drawing/2014/main" id="{89CE01BF-E6DA-40B4-8266-0DFE476D88FD}"/>
                </a:ext>
              </a:extLst>
            </p:cNvPr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0" name="îśľiďe">
              <a:extLst>
                <a:ext uri="{FF2B5EF4-FFF2-40B4-BE49-F238E27FC236}">
                  <a16:creationId xmlns:a16="http://schemas.microsoft.com/office/drawing/2014/main" id="{DB46027D-A01C-41AD-AF25-FC9F1F2FFC36}"/>
                </a:ext>
              </a:extLst>
            </p:cNvPr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7FFDB6-97B1-4A7F-A7AE-B3A3ADF8B6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B679C-169D-44F5-8333-6631640BFE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165DAE-1F28-47FE-8E57-2D8B828CBB8C}"/>
              </a:ext>
            </a:extLst>
          </p:cNvPr>
          <p:cNvCxnSpPr>
            <a:cxnSpLocks/>
          </p:cNvCxnSpPr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CCE0E790-874D-4846-8612-83672EE628D8}"/>
              </a:ext>
            </a:extLst>
          </p:cNvPr>
          <p:cNvCxnSpPr>
            <a:cxnSpLocks/>
          </p:cNvCxnSpPr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7421940-58F0-48A5-8899-552CB16DDBDF}"/>
              </a:ext>
            </a:extLst>
          </p:cNvPr>
          <p:cNvSpPr txBox="1">
            <a:spLocks/>
          </p:cNvSpPr>
          <p:nvPr/>
        </p:nvSpPr>
        <p:spPr>
          <a:xfrm>
            <a:off x="3528659" y="1002473"/>
            <a:ext cx="4825126" cy="585866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cs typeface="+mn-ea"/>
              </a:rPr>
              <a:t>Differences</a:t>
            </a:r>
            <a:endParaRPr lang="zh-CN" altLang="en-US" dirty="0"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703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1037</Words>
  <Application>Microsoft Office PowerPoint</Application>
  <PresentationFormat>宽屏</PresentationFormat>
  <Paragraphs>435</Paragraphs>
  <Slides>34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等线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王 昊</cp:lastModifiedBy>
  <cp:revision>585</cp:revision>
  <dcterms:created xsi:type="dcterms:W3CDTF">2019-03-11T14:11:26Z</dcterms:created>
  <dcterms:modified xsi:type="dcterms:W3CDTF">2020-07-21T02:25:50Z</dcterms:modified>
</cp:coreProperties>
</file>